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256" r:id="rId3"/>
    <p:sldId id="370" r:id="rId4"/>
    <p:sldId id="302" r:id="rId5"/>
    <p:sldId id="342" r:id="rId6"/>
    <p:sldId id="341" r:id="rId7"/>
    <p:sldId id="384" r:id="rId8"/>
    <p:sldId id="385" r:id="rId9"/>
    <p:sldId id="299" r:id="rId10"/>
    <p:sldId id="308" r:id="rId11"/>
    <p:sldId id="310" r:id="rId12"/>
    <p:sldId id="362" r:id="rId13"/>
    <p:sldId id="363" r:id="rId14"/>
    <p:sldId id="377" r:id="rId15"/>
    <p:sldId id="388" r:id="rId16"/>
    <p:sldId id="387" r:id="rId17"/>
    <p:sldId id="376" r:id="rId18"/>
    <p:sldId id="389" r:id="rId19"/>
    <p:sldId id="390" r:id="rId20"/>
    <p:sldId id="391" r:id="rId21"/>
    <p:sldId id="365"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a" initials="T"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135"/>
    <a:srgbClr val="B62C2F"/>
    <a:srgbClr val="952737"/>
    <a:srgbClr val="A40000"/>
    <a:srgbClr val="CC0000"/>
    <a:srgbClr val="AD2D3F"/>
    <a:srgbClr val="DCBCBF"/>
    <a:srgbClr val="C02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5376" autoAdjust="0"/>
  </p:normalViewPr>
  <p:slideViewPr>
    <p:cSldViewPr>
      <p:cViewPr varScale="1">
        <p:scale>
          <a:sx n="88" d="100"/>
          <a:sy n="88" d="100"/>
        </p:scale>
        <p:origin x="1518" y="8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ka-GE" dirty="0" smtClean="0"/>
              <a:t>საკადრო</a:t>
            </a:r>
            <a:r>
              <a:rPr lang="ka-GE" baseline="0" dirty="0" smtClean="0"/>
              <a:t> </a:t>
            </a:r>
            <a:r>
              <a:rPr lang="ka-GE" dirty="0" smtClean="0"/>
              <a:t>რესურსი</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ka-G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181818181818177E-2"/>
          <c:y val="4.195804195804196E-2"/>
          <c:w val="0.67445717012646145"/>
          <c:h val="0.92307692307692313"/>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layout>
                <c:manualLayout>
                  <c:x val="8.9782323405226516E-2"/>
                  <c:y val="-2.8743783671777871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ka-GE" dirty="0" smtClean="0"/>
                      <a:t>0 ადამიანი</a:t>
                    </a:r>
                    <a:endParaRPr lang="ka-GE"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ka-GE"/>
                </a:p>
              </c:txPr>
              <c:dLblPos val="bestFit"/>
              <c:showLegendKey val="0"/>
              <c:showVal val="1"/>
              <c:showCatName val="0"/>
              <c:showSerName val="0"/>
              <c:showPercent val="0"/>
              <c:showBubbleSize val="0"/>
              <c:extLst>
                <c:ext xmlns:c15="http://schemas.microsoft.com/office/drawing/2012/chart" uri="{CE6537A1-D6FC-4f65-9D91-7224C49458BB}">
                  <c15:layout>
                    <c:manualLayout>
                      <c:w val="0.31461970786260413"/>
                      <c:h val="7.6727103191048487E-2"/>
                    </c:manualLayout>
                  </c15:layout>
                </c:ext>
              </c:extLst>
            </c:dLbl>
            <c:dLbl>
              <c:idx val="1"/>
              <c:layout>
                <c:manualLayout>
                  <c:x val="4.9221157137966454E-3"/>
                  <c:y val="-0.14857425922088685"/>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0D1EB8A7-5C50-47F8-9392-FB20DF6F30C5}" type="VALUE">
                      <a:rPr lang="ka-GE" smtClean="0"/>
                      <a:pPr>
                        <a:defRPr/>
                      </a:pPr>
                      <a:t>[VALUE]</a:t>
                    </a:fld>
                    <a:r>
                      <a:rPr lang="ka-GE" dirty="0" smtClean="0"/>
                      <a:t> ადამიანი</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ka-GE"/>
                </a:p>
              </c:txPr>
              <c:dLblPos val="bestFit"/>
              <c:showLegendKey val="0"/>
              <c:showVal val="1"/>
              <c:showCatName val="0"/>
              <c:showSerName val="0"/>
              <c:showPercent val="0"/>
              <c:showBubbleSize val="0"/>
              <c:extLst>
                <c:ext xmlns:c15="http://schemas.microsoft.com/office/drawing/2012/chart" uri="{CE6537A1-D6FC-4f65-9D91-7224C49458BB}">
                  <c15:layout>
                    <c:manualLayout>
                      <c:w val="0.26016118909049413"/>
                      <c:h val="0.13593762950683794"/>
                    </c:manualLayout>
                  </c15:layout>
                  <c15:dlblFieldTable/>
                  <c15:showDataLabelsRange val="0"/>
                </c:ext>
              </c:extLst>
            </c:dLbl>
            <c:dLbl>
              <c:idx val="2"/>
              <c:layout>
                <c:manualLayout>
                  <c:x val="2.2590722355357727E-3"/>
                  <c:y val="-0.15296868524658108"/>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fld id="{5DDA13F4-AB8E-4F99-820F-1C682342B39D}" type="VALUE">
                      <a:rPr lang="ka-GE" smtClean="0"/>
                      <a:pPr>
                        <a:defRPr/>
                      </a:pPr>
                      <a:t>[VALUE]</a:t>
                    </a:fld>
                    <a:r>
                      <a:rPr lang="ka-GE" dirty="0" smtClean="0"/>
                      <a:t> ადამიანი</a:t>
                    </a:r>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ka-GE"/>
                </a:p>
              </c:txPr>
              <c:dLblPos val="bestFit"/>
              <c:showLegendKey val="0"/>
              <c:showVal val="1"/>
              <c:showCatName val="0"/>
              <c:showSerName val="0"/>
              <c:showPercent val="0"/>
              <c:showBubbleSize val="0"/>
              <c:extLst>
                <c:ext xmlns:c15="http://schemas.microsoft.com/office/drawing/2012/chart" uri="{CE6537A1-D6FC-4f65-9D91-7224C49458BB}">
                  <c15:layout>
                    <c:manualLayout>
                      <c:w val="0.24215593974666208"/>
                      <c:h val="0.13922710319104845"/>
                    </c:manualLayout>
                  </c15:layout>
                  <c15:dlblFieldTable/>
                  <c15:showDataLabelsRange val="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ka-G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სცენარი 1</c:v>
                </c:pt>
                <c:pt idx="1">
                  <c:v>სცენარი 2</c:v>
                </c:pt>
                <c:pt idx="2">
                  <c:v>სცენარი 3</c:v>
                </c:pt>
              </c:strCache>
            </c:strRef>
          </c:cat>
          <c:val>
            <c:numRef>
              <c:f>Sheet1!$B$2:$B$4</c:f>
              <c:numCache>
                <c:formatCode>General</c:formatCode>
                <c:ptCount val="3"/>
                <c:pt idx="0">
                  <c:v>0.9</c:v>
                </c:pt>
                <c:pt idx="1">
                  <c:v>16</c:v>
                </c:pt>
                <c:pt idx="2">
                  <c:v>16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7170974552094032"/>
          <c:y val="0.6681920845420638"/>
          <c:w val="0.30292793563847997"/>
          <c:h val="0.2260168876916701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ka-G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ka-G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ka-GE" dirty="0" smtClean="0"/>
              <a:t>ფინანსური რესურსი</a:t>
            </a:r>
            <a:endParaRPr lang="en-US" dirty="0"/>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ka-GE"/>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181818181818177E-2"/>
          <c:y val="4.195804195804196E-2"/>
          <c:w val="0.67445717012646145"/>
          <c:h val="0.92307692307692313"/>
        </c:manualLayout>
      </c:layout>
      <c:pie3D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a:sp3d/>
            </c:spPr>
          </c:dPt>
          <c:dPt>
            <c:idx val="1"/>
            <c:bubble3D val="0"/>
            <c:spPr>
              <a:solidFill>
                <a:schemeClr val="accent2"/>
              </a:solidFill>
              <a:ln>
                <a:noFill/>
              </a:ln>
              <a:effectLst>
                <a:outerShdw blurRad="254000" sx="102000" sy="102000" algn="ctr" rotWithShape="0">
                  <a:prstClr val="black">
                    <a:alpha val="20000"/>
                  </a:prstClr>
                </a:outerShdw>
              </a:effectLst>
              <a:sp3d/>
            </c:spPr>
          </c:dPt>
          <c:dPt>
            <c:idx val="2"/>
            <c:bubble3D val="0"/>
            <c:spPr>
              <a:solidFill>
                <a:schemeClr val="accent3"/>
              </a:solidFill>
              <a:ln>
                <a:noFill/>
              </a:ln>
              <a:effectLst>
                <a:outerShdw blurRad="254000" sx="102000" sy="102000" algn="ctr" rotWithShape="0">
                  <a:prstClr val="black">
                    <a:alpha val="20000"/>
                  </a:prstClr>
                </a:outerShdw>
              </a:effectLst>
              <a:sp3d/>
            </c:spPr>
          </c:dPt>
          <c:dLbls>
            <c:dLbl>
              <c:idx val="0"/>
              <c:layout>
                <c:manualLayout>
                  <c:x val="3.6233310510097954E-3"/>
                  <c:y val="-0.12181957107335267"/>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smtClean="0"/>
                      <a:t>826,000 $</a:t>
                    </a:r>
                    <a:endParaRPr lang="en-US"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ka-GE"/>
                </a:p>
              </c:txPr>
              <c:dLblPos val="bestFit"/>
              <c:showLegendKey val="0"/>
              <c:showVal val="1"/>
              <c:showCatName val="0"/>
              <c:showSerName val="0"/>
              <c:showPercent val="0"/>
              <c:showBubbleSize val="0"/>
              <c:extLst>
                <c:ext xmlns:c15="http://schemas.microsoft.com/office/drawing/2012/chart" uri="{CE6537A1-D6FC-4f65-9D91-7224C49458BB}">
                  <c15:layout>
                    <c:manualLayout>
                      <c:w val="0.28260869565217389"/>
                      <c:h val="6.8256578947368418E-2"/>
                    </c:manualLayout>
                  </c15:layout>
                </c:ext>
              </c:extLst>
            </c:dLbl>
            <c:dLbl>
              <c:idx val="1"/>
              <c:layout>
                <c:manualLayout>
                  <c:x val="-0.15579710144927536"/>
                  <c:y val="8.9988085370907467E-2"/>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smtClean="0"/>
                      <a:t>625,000 $</a:t>
                    </a:r>
                    <a:endParaRPr lang="en-US"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ka-GE"/>
                </a:p>
              </c:txPr>
              <c:dLblPos val="bestFit"/>
              <c:showLegendKey val="0"/>
              <c:showVal val="1"/>
              <c:showCatName val="0"/>
              <c:showSerName val="0"/>
              <c:showPercent val="0"/>
              <c:showBubbleSize val="0"/>
              <c:extLst>
                <c:ext xmlns:c15="http://schemas.microsoft.com/office/drawing/2012/chart" uri="{CE6537A1-D6FC-4f65-9D91-7224C49458BB}">
                  <c15:layout>
                    <c:manualLayout>
                      <c:w val="0.24275362318840579"/>
                      <c:h val="7.4835526315789477E-2"/>
                    </c:manualLayout>
                  </c15:layout>
                </c:ext>
              </c:extLst>
            </c:dLbl>
            <c:dLbl>
              <c:idx val="2"/>
              <c:layout>
                <c:manualLayout>
                  <c:x val="0"/>
                  <c:y val="-0.2205542892664733"/>
                </c:manualLayout>
              </c:layout>
              <c:tx>
                <c:rich>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r>
                      <a:rPr lang="en-US" dirty="0" smtClean="0"/>
                      <a:t>900,000 $</a:t>
                    </a:r>
                    <a:endParaRPr lang="en-US" dirty="0"/>
                  </a:p>
                </c:rich>
              </c:tx>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ka-GE"/>
                </a:p>
              </c:txPr>
              <c:dLblPos val="bestFit"/>
              <c:showLegendKey val="0"/>
              <c:showVal val="1"/>
              <c:showCatName val="0"/>
              <c:showSerName val="0"/>
              <c:showPercent val="0"/>
              <c:showBubbleSize val="0"/>
              <c:extLst>
                <c:ext xmlns:c15="http://schemas.microsoft.com/office/drawing/2012/chart" uri="{CE6537A1-D6FC-4f65-9D91-7224C49458BB}">
                  <c15:layout>
                    <c:manualLayout>
                      <c:w val="0.25"/>
                      <c:h val="8.2236842105263164E-2"/>
                    </c:manualLayout>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ka-GE"/>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სცენარი 1</c:v>
                </c:pt>
                <c:pt idx="1">
                  <c:v>სცენარი 2</c:v>
                </c:pt>
                <c:pt idx="2">
                  <c:v>სცენარი 3</c:v>
                </c:pt>
              </c:strCache>
            </c:strRef>
          </c:cat>
          <c:val>
            <c:numRef>
              <c:f>Sheet1!$B$2:$B$4</c:f>
              <c:numCache>
                <c:formatCode>General</c:formatCode>
                <c:ptCount val="3"/>
                <c:pt idx="0">
                  <c:v>12</c:v>
                </c:pt>
                <c:pt idx="1">
                  <c:v>7</c:v>
                </c:pt>
                <c:pt idx="2">
                  <c:v>16</c:v>
                </c:pt>
              </c:numCache>
            </c:numRef>
          </c:val>
        </c:ser>
        <c:dLbls>
          <c:dLblPos val="ctr"/>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7170974552094032"/>
          <c:y val="0.6681920845420638"/>
          <c:w val="0.30655112404427709"/>
          <c:h val="0.20628004558640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ka-GE"/>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ka-G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E1E0-36B2-42FD-8BC1-DEC0FAC5CDC6}" type="doc">
      <dgm:prSet loTypeId="urn:microsoft.com/office/officeart/2009/layout/CircleArrowProcess" loCatId="process" qsTypeId="urn:microsoft.com/office/officeart/2005/8/quickstyle/simple4" qsCatId="simple" csTypeId="urn:microsoft.com/office/officeart/2005/8/colors/colorful1#1" csCatId="colorful" phldr="1"/>
      <dgm:spPr/>
      <dgm:t>
        <a:bodyPr/>
        <a:lstStyle/>
        <a:p>
          <a:endParaRPr lang="en-US"/>
        </a:p>
      </dgm:t>
    </dgm:pt>
    <dgm:pt modelId="{70FEEDF0-9ED0-4D7F-AB97-F24DEA096723}">
      <dgm:prSet phldrT="[Text]"/>
      <dgm:spPr/>
      <dgm:t>
        <a:bodyPr/>
        <a:lstStyle/>
        <a:p>
          <a:r>
            <a:rPr lang="ka-GE" b="1" dirty="0" smtClean="0">
              <a:solidFill>
                <a:schemeClr val="bg2"/>
              </a:solidFill>
            </a:rPr>
            <a:t>თებერვალი, 2011</a:t>
          </a:r>
          <a:endParaRPr lang="en-US" b="1" dirty="0">
            <a:solidFill>
              <a:schemeClr val="bg2"/>
            </a:solidFill>
          </a:endParaRPr>
        </a:p>
      </dgm:t>
    </dgm:pt>
    <dgm:pt modelId="{6A0DD80F-58E3-4F5A-8C14-0C7F080FC469}" type="parTrans" cxnId="{26755254-41E9-4B8D-9575-AED9C008015C}">
      <dgm:prSet/>
      <dgm:spPr/>
      <dgm:t>
        <a:bodyPr/>
        <a:lstStyle/>
        <a:p>
          <a:endParaRPr lang="en-US"/>
        </a:p>
      </dgm:t>
    </dgm:pt>
    <dgm:pt modelId="{5AEE57B6-452E-4D6B-9FEC-128B713CC6B5}" type="sibTrans" cxnId="{26755254-41E9-4B8D-9575-AED9C008015C}">
      <dgm:prSet/>
      <dgm:spPr/>
      <dgm:t>
        <a:bodyPr/>
        <a:lstStyle/>
        <a:p>
          <a:endParaRPr lang="en-US"/>
        </a:p>
      </dgm:t>
    </dgm:pt>
    <dgm:pt modelId="{3983B1D4-E9F3-40E6-BD23-7E703B845062}">
      <dgm:prSet phldrT="[Text]" custT="1"/>
      <dgm:spPr/>
      <dgm:t>
        <a:bodyPr/>
        <a:lstStyle/>
        <a:p>
          <a:r>
            <a:rPr lang="ka-GE" sz="15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dirty="0" smtClean="0">
              <a:solidFill>
                <a:schemeClr val="accent2">
                  <a:lumMod val="50000"/>
                </a:schemeClr>
              </a:solidFill>
              <a:cs typeface="Arial" pitchFamily="34" charset="0"/>
            </a:rPr>
            <a:t>თებერვალი, 2011 წ.</a:t>
          </a:r>
          <a:endParaRPr lang="en-US" sz="1500" b="1" dirty="0">
            <a:solidFill>
              <a:schemeClr val="accent2">
                <a:lumMod val="50000"/>
              </a:schemeClr>
            </a:solidFill>
          </a:endParaRPr>
        </a:p>
      </dgm:t>
    </dgm:pt>
    <dgm:pt modelId="{4F492F41-738A-495A-BD66-62C92425C206}" type="parTrans" cxnId="{EE2D7EB0-2491-4620-9484-128EFCB0CCFB}">
      <dgm:prSet/>
      <dgm:spPr/>
      <dgm:t>
        <a:bodyPr/>
        <a:lstStyle/>
        <a:p>
          <a:endParaRPr lang="en-US"/>
        </a:p>
      </dgm:t>
    </dgm:pt>
    <dgm:pt modelId="{C87237CF-A497-41CE-A1FA-5B148B026A29}" type="sibTrans" cxnId="{EE2D7EB0-2491-4620-9484-128EFCB0CCFB}">
      <dgm:prSet/>
      <dgm:spPr/>
      <dgm:t>
        <a:bodyPr/>
        <a:lstStyle/>
        <a:p>
          <a:endParaRPr lang="en-US"/>
        </a:p>
      </dgm:t>
    </dgm:pt>
    <dgm:pt modelId="{902514D4-9367-48BD-AB98-415C361E8095}">
      <dgm:prSet phldrT="[Text]"/>
      <dgm:spPr/>
      <dgm:t>
        <a:bodyPr/>
        <a:lstStyle/>
        <a:p>
          <a:r>
            <a:rPr lang="ka-GE" b="1" dirty="0" smtClean="0">
              <a:solidFill>
                <a:schemeClr val="bg2"/>
              </a:solidFill>
            </a:rPr>
            <a:t>აპრილი, 2011</a:t>
          </a:r>
          <a:endParaRPr lang="en-US" b="1" dirty="0">
            <a:solidFill>
              <a:schemeClr val="bg2"/>
            </a:solidFill>
          </a:endParaRPr>
        </a:p>
      </dgm:t>
    </dgm:pt>
    <dgm:pt modelId="{8583B2DE-149D-4FA0-B8A4-627F65C95D74}" type="parTrans" cxnId="{EC73D28B-E1B0-4A21-84D6-9486C56E714D}">
      <dgm:prSet/>
      <dgm:spPr/>
      <dgm:t>
        <a:bodyPr/>
        <a:lstStyle/>
        <a:p>
          <a:endParaRPr lang="en-US"/>
        </a:p>
      </dgm:t>
    </dgm:pt>
    <dgm:pt modelId="{E602F495-06AD-4078-A149-C6C8558402F7}" type="sibTrans" cxnId="{EC73D28B-E1B0-4A21-84D6-9486C56E714D}">
      <dgm:prSet/>
      <dgm:spPr/>
      <dgm:t>
        <a:bodyPr/>
        <a:lstStyle/>
        <a:p>
          <a:endParaRPr lang="en-US"/>
        </a:p>
      </dgm:t>
    </dgm:pt>
    <dgm:pt modelId="{BCC44E0D-2E84-42AD-BFBC-B1DB0B59B688}">
      <dgm:prSet phldrT="[Text]" custT="1"/>
      <dgm:spPr/>
      <dgm:t>
        <a:bodyPr/>
        <a:lstStyle/>
        <a:p>
          <a:r>
            <a:rPr lang="ka-GE" sz="15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dirty="0" smtClean="0">
              <a:solidFill>
                <a:schemeClr val="accent2">
                  <a:lumMod val="50000"/>
                </a:schemeClr>
              </a:solidFill>
              <a:cs typeface="Arial" pitchFamily="34" charset="0"/>
            </a:rPr>
            <a:t>აპრილი, 2011 წ.</a:t>
          </a:r>
          <a:endParaRPr lang="en-US" sz="1500" b="1" dirty="0">
            <a:solidFill>
              <a:schemeClr val="accent2">
                <a:lumMod val="50000"/>
              </a:schemeClr>
            </a:solidFill>
            <a:cs typeface="Arial" pitchFamily="34" charset="0"/>
          </a:endParaRPr>
        </a:p>
      </dgm:t>
    </dgm:pt>
    <dgm:pt modelId="{7E0E6D07-FB18-4817-BC96-566987AEC0E5}" type="parTrans" cxnId="{664DFF4C-E1B0-4AE3-9A2D-2413214F1402}">
      <dgm:prSet/>
      <dgm:spPr/>
      <dgm:t>
        <a:bodyPr/>
        <a:lstStyle/>
        <a:p>
          <a:endParaRPr lang="en-US"/>
        </a:p>
      </dgm:t>
    </dgm:pt>
    <dgm:pt modelId="{B6560097-BCA9-4F02-8ED2-12737AEC23F1}" type="sibTrans" cxnId="{664DFF4C-E1B0-4AE3-9A2D-2413214F1402}">
      <dgm:prSet/>
      <dgm:spPr/>
      <dgm:t>
        <a:bodyPr/>
        <a:lstStyle/>
        <a:p>
          <a:endParaRPr lang="en-US"/>
        </a:p>
      </dgm:t>
    </dgm:pt>
    <dgm:pt modelId="{42DDB17B-32B6-4380-AEA0-A9CDCE0F4C58}">
      <dgm:prSet phldrT="[Text]"/>
      <dgm:spPr/>
      <dgm:t>
        <a:bodyPr/>
        <a:lstStyle/>
        <a:p>
          <a:r>
            <a:rPr lang="ka-GE" b="1" dirty="0" smtClean="0">
              <a:solidFill>
                <a:schemeClr val="bg2"/>
              </a:solidFill>
            </a:rPr>
            <a:t>ოქტომბერი, 2014</a:t>
          </a:r>
          <a:endParaRPr lang="en-US" b="1" dirty="0">
            <a:solidFill>
              <a:schemeClr val="bg2"/>
            </a:solidFill>
          </a:endParaRPr>
        </a:p>
      </dgm:t>
    </dgm:pt>
    <dgm:pt modelId="{0542F929-D3C4-4E9C-A3C8-6EF7FF18FFBD}" type="parTrans" cxnId="{103B6B91-8CC9-4D40-B800-3DD59F11CB88}">
      <dgm:prSet/>
      <dgm:spPr/>
      <dgm:t>
        <a:bodyPr/>
        <a:lstStyle/>
        <a:p>
          <a:endParaRPr lang="en-US"/>
        </a:p>
      </dgm:t>
    </dgm:pt>
    <dgm:pt modelId="{B503D57E-B88B-42C1-9990-439FB88B1A35}" type="sibTrans" cxnId="{103B6B91-8CC9-4D40-B800-3DD59F11CB88}">
      <dgm:prSet/>
      <dgm:spPr/>
      <dgm:t>
        <a:bodyPr/>
        <a:lstStyle/>
        <a:p>
          <a:endParaRPr lang="en-US"/>
        </a:p>
      </dgm:t>
    </dgm:pt>
    <dgm:pt modelId="{8DC3B0AC-5266-485C-BEE0-5EA316ED6351}">
      <dgm:prSet phldrT="[Text]" custT="1"/>
      <dgm:spPr/>
      <dgm:t>
        <a:bodyPr/>
        <a:lstStyle/>
        <a:p>
          <a:r>
            <a:rPr lang="ka-GE" sz="1500" b="1" dirty="0" smtClean="0">
              <a:solidFill>
                <a:schemeClr val="accent2">
                  <a:lumMod val="50000"/>
                </a:schemeClr>
              </a:solidFill>
              <a:cs typeface="Arial" pitchFamily="34" charset="0"/>
            </a:rPr>
            <a:t>ოქტომბერი, 2014 წ. </a:t>
          </a:r>
          <a:r>
            <a:rPr lang="ka-GE" sz="1500" dirty="0" smtClean="0">
              <a:solidFill>
                <a:schemeClr val="accent2">
                  <a:lumMod val="50000"/>
                </a:schemeClr>
              </a:solidFill>
              <a:cs typeface="Arial" pitchFamily="34" charset="0"/>
            </a:rPr>
            <a:t>- სულ შემუშავებულია:  31</a:t>
          </a:r>
          <a:r>
            <a:rPr lang="en-US" sz="1500" dirty="0" smtClean="0">
              <a:solidFill>
                <a:schemeClr val="accent2">
                  <a:lumMod val="50000"/>
                </a:schemeClr>
              </a:solidFill>
              <a:cs typeface="Arial" pitchFamily="34" charset="0"/>
            </a:rPr>
            <a:t> </a:t>
          </a:r>
          <a:r>
            <a:rPr lang="ka-GE" sz="1500" dirty="0" smtClean="0">
              <a:solidFill>
                <a:schemeClr val="accent2">
                  <a:lumMod val="50000"/>
                </a:schemeClr>
              </a:solidFill>
              <a:cs typeface="Arial" pitchFamily="34" charset="0"/>
            </a:rPr>
            <a:t>მოდული, მ.შ. დანერგილია  - 28, 1 პილოტირების და 2 დეველოპმენტის ეტაპზე</a:t>
          </a:r>
          <a:endParaRPr lang="en-US" sz="1500" dirty="0">
            <a:solidFill>
              <a:schemeClr val="accent2">
                <a:lumMod val="50000"/>
              </a:schemeClr>
            </a:solidFill>
            <a:cs typeface="Arial" pitchFamily="34" charset="0"/>
          </a:endParaRPr>
        </a:p>
      </dgm:t>
    </dgm:pt>
    <dgm:pt modelId="{4AF62E0A-68C0-4E36-A271-5E981705ABD4}" type="parTrans" cxnId="{D9AB0AE6-F18B-4A70-BFB4-908F5D928CC4}">
      <dgm:prSet/>
      <dgm:spPr/>
      <dgm:t>
        <a:bodyPr/>
        <a:lstStyle/>
        <a:p>
          <a:endParaRPr lang="en-US"/>
        </a:p>
      </dgm:t>
    </dgm:pt>
    <dgm:pt modelId="{09B5E930-7BFA-4193-A015-8BA2F8D85EED}" type="sibTrans" cxnId="{D9AB0AE6-F18B-4A70-BFB4-908F5D928CC4}">
      <dgm:prSet/>
      <dgm:spPr/>
      <dgm:t>
        <a:bodyPr/>
        <a:lstStyle/>
        <a:p>
          <a:endParaRPr lang="en-US"/>
        </a:p>
      </dgm:t>
    </dgm:pt>
    <dgm:pt modelId="{0746AFD6-81AF-4A03-965B-E5FD2AC99902}" type="pres">
      <dgm:prSet presAssocID="{9EFDE1E0-36B2-42FD-8BC1-DEC0FAC5CDC6}" presName="Name0" presStyleCnt="0">
        <dgm:presLayoutVars>
          <dgm:chMax val="7"/>
          <dgm:chPref val="7"/>
          <dgm:dir/>
          <dgm:animLvl val="lvl"/>
        </dgm:presLayoutVars>
      </dgm:prSet>
      <dgm:spPr/>
      <dgm:t>
        <a:bodyPr/>
        <a:lstStyle/>
        <a:p>
          <a:endParaRPr lang="en-US"/>
        </a:p>
      </dgm:t>
    </dgm:pt>
    <dgm:pt modelId="{B8A5ADE6-C095-47F2-9BD8-3724EF926095}" type="pres">
      <dgm:prSet presAssocID="{70FEEDF0-9ED0-4D7F-AB97-F24DEA096723}" presName="Accent1" presStyleCnt="0"/>
      <dgm:spPr/>
    </dgm:pt>
    <dgm:pt modelId="{8BB83C97-51F0-45C6-863A-E48679F22BC5}" type="pres">
      <dgm:prSet presAssocID="{70FEEDF0-9ED0-4D7F-AB97-F24DEA096723}" presName="Accent" presStyleLbl="node1" presStyleIdx="0" presStyleCnt="3" custAng="2331309" custLinFactNeighborX="-44385" custLinFactNeighborY="28034"/>
      <dgm:spPr>
        <a:solidFill>
          <a:schemeClr val="accent2">
            <a:lumMod val="75000"/>
          </a:schemeClr>
        </a:solidFill>
      </dgm:spPr>
      <dgm:t>
        <a:bodyPr/>
        <a:lstStyle/>
        <a:p>
          <a:endParaRPr lang="en-US"/>
        </a:p>
      </dgm:t>
    </dgm:pt>
    <dgm:pt modelId="{82171282-A646-4576-AB4C-5C8A06136ED3}" type="pres">
      <dgm:prSet presAssocID="{70FEEDF0-9ED0-4D7F-AB97-F24DEA096723}" presName="Child1" presStyleLbl="revTx" presStyleIdx="0" presStyleCnt="6" custScaleX="199049" custLinFactNeighborX="-22343" custLinFactNeighborY="43953">
        <dgm:presLayoutVars>
          <dgm:chMax val="0"/>
          <dgm:chPref val="0"/>
          <dgm:bulletEnabled val="1"/>
        </dgm:presLayoutVars>
      </dgm:prSet>
      <dgm:spPr/>
      <dgm:t>
        <a:bodyPr/>
        <a:lstStyle/>
        <a:p>
          <a:endParaRPr lang="en-US"/>
        </a:p>
      </dgm:t>
    </dgm:pt>
    <dgm:pt modelId="{2B9101F4-B5D1-4AB7-BC83-753D06A88415}" type="pres">
      <dgm:prSet presAssocID="{70FEEDF0-9ED0-4D7F-AB97-F24DEA096723}" presName="Parent1" presStyleLbl="revTx" presStyleIdx="1" presStyleCnt="6" custScaleX="72795" custLinFactNeighborX="-73717" custLinFactNeighborY="75486">
        <dgm:presLayoutVars>
          <dgm:chMax val="1"/>
          <dgm:chPref val="1"/>
          <dgm:bulletEnabled val="1"/>
        </dgm:presLayoutVars>
      </dgm:prSet>
      <dgm:spPr/>
      <dgm:t>
        <a:bodyPr/>
        <a:lstStyle/>
        <a:p>
          <a:endParaRPr lang="en-US"/>
        </a:p>
      </dgm:t>
    </dgm:pt>
    <dgm:pt modelId="{49C4C8C0-A665-47B8-AD0B-A80BD66447C9}" type="pres">
      <dgm:prSet presAssocID="{902514D4-9367-48BD-AB98-415C361E8095}" presName="Accent2" presStyleCnt="0"/>
      <dgm:spPr/>
    </dgm:pt>
    <dgm:pt modelId="{12D2183B-C8C1-4ADD-8BFA-63A0024D79DB}" type="pres">
      <dgm:prSet presAssocID="{902514D4-9367-48BD-AB98-415C361E8095}" presName="Accent" presStyleLbl="node1" presStyleIdx="1" presStyleCnt="3" custAng="19721930" custLinFactNeighborX="-28669" custLinFactNeighborY="18306"/>
      <dgm:spPr/>
    </dgm:pt>
    <dgm:pt modelId="{47FC99C1-6CDC-4E5F-82DC-8138B26E8725}" type="pres">
      <dgm:prSet presAssocID="{902514D4-9367-48BD-AB98-415C361E8095}" presName="Child2" presStyleLbl="revTx" presStyleIdx="2" presStyleCnt="6" custScaleX="202320" custLinFactNeighborX="26191" custLinFactNeighborY="52745">
        <dgm:presLayoutVars>
          <dgm:chMax val="0"/>
          <dgm:chPref val="0"/>
          <dgm:bulletEnabled val="1"/>
        </dgm:presLayoutVars>
      </dgm:prSet>
      <dgm:spPr/>
      <dgm:t>
        <a:bodyPr/>
        <a:lstStyle/>
        <a:p>
          <a:endParaRPr lang="en-US"/>
        </a:p>
      </dgm:t>
    </dgm:pt>
    <dgm:pt modelId="{4E0AE086-AABF-4A0E-98D0-5626D79C154F}" type="pres">
      <dgm:prSet presAssocID="{902514D4-9367-48BD-AB98-415C361E8095}" presName="Parent2" presStyleLbl="revTx" presStyleIdx="3" presStyleCnt="6" custLinFactNeighborX="-32297" custLinFactNeighborY="82672">
        <dgm:presLayoutVars>
          <dgm:chMax val="1"/>
          <dgm:chPref val="1"/>
          <dgm:bulletEnabled val="1"/>
        </dgm:presLayoutVars>
      </dgm:prSet>
      <dgm:spPr/>
      <dgm:t>
        <a:bodyPr/>
        <a:lstStyle/>
        <a:p>
          <a:endParaRPr lang="en-US"/>
        </a:p>
      </dgm:t>
    </dgm:pt>
    <dgm:pt modelId="{C57F095C-D392-4DF1-8FBB-9D795D0570B7}" type="pres">
      <dgm:prSet presAssocID="{42DDB17B-32B6-4380-AEA0-A9CDCE0F4C58}" presName="Accent3" presStyleCnt="0"/>
      <dgm:spPr/>
    </dgm:pt>
    <dgm:pt modelId="{339FCDE6-ACB1-4FC6-B770-034DE4C59DA1}" type="pres">
      <dgm:prSet presAssocID="{42DDB17B-32B6-4380-AEA0-A9CDCE0F4C58}" presName="Accent" presStyleLbl="node1" presStyleIdx="2" presStyleCnt="3" custAng="851649" custLinFactNeighborX="-47048" custLinFactNeighborY="17633"/>
      <dgm:spPr>
        <a:solidFill>
          <a:srgbClr val="A40000"/>
        </a:solidFill>
      </dgm:spPr>
      <dgm:t>
        <a:bodyPr/>
        <a:lstStyle/>
        <a:p>
          <a:endParaRPr lang="en-US"/>
        </a:p>
      </dgm:t>
    </dgm:pt>
    <dgm:pt modelId="{4708EA16-D5C5-4EE2-8A83-5B988D03B274}" type="pres">
      <dgm:prSet presAssocID="{42DDB17B-32B6-4380-AEA0-A9CDCE0F4C58}" presName="Child3" presStyleLbl="revTx" presStyleIdx="4" presStyleCnt="6" custScaleX="198510" custLinFactNeighborX="-22036" custLinFactNeighborY="50993">
        <dgm:presLayoutVars>
          <dgm:chMax val="0"/>
          <dgm:chPref val="0"/>
          <dgm:bulletEnabled val="1"/>
        </dgm:presLayoutVars>
      </dgm:prSet>
      <dgm:spPr/>
      <dgm:t>
        <a:bodyPr/>
        <a:lstStyle/>
        <a:p>
          <a:endParaRPr lang="en-US"/>
        </a:p>
      </dgm:t>
    </dgm:pt>
    <dgm:pt modelId="{6AED50E6-1C35-4B77-9E90-501897F8F6D8}" type="pres">
      <dgm:prSet presAssocID="{42DDB17B-32B6-4380-AEA0-A9CDCE0F4C58}" presName="Parent3" presStyleLbl="revTx" presStyleIdx="5" presStyleCnt="6" custLinFactNeighborX="-75025" custLinFactNeighborY="69990">
        <dgm:presLayoutVars>
          <dgm:chMax val="1"/>
          <dgm:chPref val="1"/>
          <dgm:bulletEnabled val="1"/>
        </dgm:presLayoutVars>
      </dgm:prSet>
      <dgm:spPr/>
      <dgm:t>
        <a:bodyPr/>
        <a:lstStyle/>
        <a:p>
          <a:endParaRPr lang="en-US"/>
        </a:p>
      </dgm:t>
    </dgm:pt>
  </dgm:ptLst>
  <dgm:cxnLst>
    <dgm:cxn modelId="{C1BDE2FD-1BEB-4C52-96C3-86317457713F}" type="presOf" srcId="{3983B1D4-E9F3-40E6-BD23-7E703B845062}" destId="{82171282-A646-4576-AB4C-5C8A06136ED3}" srcOrd="0" destOrd="0" presId="urn:microsoft.com/office/officeart/2009/layout/CircleArrowProcess"/>
    <dgm:cxn modelId="{664DFF4C-E1B0-4AE3-9A2D-2413214F1402}" srcId="{902514D4-9367-48BD-AB98-415C361E8095}" destId="{BCC44E0D-2E84-42AD-BFBC-B1DB0B59B688}" srcOrd="0" destOrd="0" parTransId="{7E0E6D07-FB18-4817-BC96-566987AEC0E5}" sibTransId="{B6560097-BCA9-4F02-8ED2-12737AEC23F1}"/>
    <dgm:cxn modelId="{EE2D7EB0-2491-4620-9484-128EFCB0CCFB}" srcId="{70FEEDF0-9ED0-4D7F-AB97-F24DEA096723}" destId="{3983B1D4-E9F3-40E6-BD23-7E703B845062}" srcOrd="0" destOrd="0" parTransId="{4F492F41-738A-495A-BD66-62C92425C206}" sibTransId="{C87237CF-A497-41CE-A1FA-5B148B026A29}"/>
    <dgm:cxn modelId="{A4FBB31E-BE70-4EF5-BAF8-BEBE5F649B6D}" type="presOf" srcId="{42DDB17B-32B6-4380-AEA0-A9CDCE0F4C58}" destId="{6AED50E6-1C35-4B77-9E90-501897F8F6D8}" srcOrd="0" destOrd="0" presId="urn:microsoft.com/office/officeart/2009/layout/CircleArrowProcess"/>
    <dgm:cxn modelId="{3F0062ED-D738-4D93-95F0-130957164550}" type="presOf" srcId="{8DC3B0AC-5266-485C-BEE0-5EA316ED6351}" destId="{4708EA16-D5C5-4EE2-8A83-5B988D03B274}" srcOrd="0" destOrd="0" presId="urn:microsoft.com/office/officeart/2009/layout/CircleArrowProcess"/>
    <dgm:cxn modelId="{EC73D28B-E1B0-4A21-84D6-9486C56E714D}" srcId="{9EFDE1E0-36B2-42FD-8BC1-DEC0FAC5CDC6}" destId="{902514D4-9367-48BD-AB98-415C361E8095}" srcOrd="1" destOrd="0" parTransId="{8583B2DE-149D-4FA0-B8A4-627F65C95D74}" sibTransId="{E602F495-06AD-4078-A149-C6C8558402F7}"/>
    <dgm:cxn modelId="{AECB1374-BFE2-4F0D-80EC-6AC5C78B1BB1}" type="presOf" srcId="{BCC44E0D-2E84-42AD-BFBC-B1DB0B59B688}" destId="{47FC99C1-6CDC-4E5F-82DC-8138B26E8725}" srcOrd="0" destOrd="0" presId="urn:microsoft.com/office/officeart/2009/layout/CircleArrowProcess"/>
    <dgm:cxn modelId="{1CCA5953-FADF-41A8-ABFE-41EDB1C99FF4}" type="presOf" srcId="{9EFDE1E0-36B2-42FD-8BC1-DEC0FAC5CDC6}" destId="{0746AFD6-81AF-4A03-965B-E5FD2AC99902}" srcOrd="0" destOrd="0" presId="urn:microsoft.com/office/officeart/2009/layout/CircleArrowProcess"/>
    <dgm:cxn modelId="{D9AB0AE6-F18B-4A70-BFB4-908F5D928CC4}" srcId="{42DDB17B-32B6-4380-AEA0-A9CDCE0F4C58}" destId="{8DC3B0AC-5266-485C-BEE0-5EA316ED6351}" srcOrd="0" destOrd="0" parTransId="{4AF62E0A-68C0-4E36-A271-5E981705ABD4}" sibTransId="{09B5E930-7BFA-4193-A015-8BA2F8D85EED}"/>
    <dgm:cxn modelId="{72595746-1754-48CE-9272-05ECB7A08565}" type="presOf" srcId="{70FEEDF0-9ED0-4D7F-AB97-F24DEA096723}" destId="{2B9101F4-B5D1-4AB7-BC83-753D06A88415}" srcOrd="0" destOrd="0" presId="urn:microsoft.com/office/officeart/2009/layout/CircleArrowProcess"/>
    <dgm:cxn modelId="{AF0C306B-9F70-42E2-B293-641DD6E4E0E1}" type="presOf" srcId="{902514D4-9367-48BD-AB98-415C361E8095}" destId="{4E0AE086-AABF-4A0E-98D0-5626D79C154F}" srcOrd="0" destOrd="0" presId="urn:microsoft.com/office/officeart/2009/layout/CircleArrowProcess"/>
    <dgm:cxn modelId="{103B6B91-8CC9-4D40-B800-3DD59F11CB88}" srcId="{9EFDE1E0-36B2-42FD-8BC1-DEC0FAC5CDC6}" destId="{42DDB17B-32B6-4380-AEA0-A9CDCE0F4C58}" srcOrd="2" destOrd="0" parTransId="{0542F929-D3C4-4E9C-A3C8-6EF7FF18FFBD}" sibTransId="{B503D57E-B88B-42C1-9990-439FB88B1A35}"/>
    <dgm:cxn modelId="{26755254-41E9-4B8D-9575-AED9C008015C}" srcId="{9EFDE1E0-36B2-42FD-8BC1-DEC0FAC5CDC6}" destId="{70FEEDF0-9ED0-4D7F-AB97-F24DEA096723}" srcOrd="0" destOrd="0" parTransId="{6A0DD80F-58E3-4F5A-8C14-0C7F080FC469}" sibTransId="{5AEE57B6-452E-4D6B-9FEC-128B713CC6B5}"/>
    <dgm:cxn modelId="{DA8EDC1B-025D-4278-A93F-0C38BD3B65F4}" type="presParOf" srcId="{0746AFD6-81AF-4A03-965B-E5FD2AC99902}" destId="{B8A5ADE6-C095-47F2-9BD8-3724EF926095}" srcOrd="0" destOrd="0" presId="urn:microsoft.com/office/officeart/2009/layout/CircleArrowProcess"/>
    <dgm:cxn modelId="{FF7E4134-B71A-42DF-9C19-EB0B1A3477A8}" type="presParOf" srcId="{B8A5ADE6-C095-47F2-9BD8-3724EF926095}" destId="{8BB83C97-51F0-45C6-863A-E48679F22BC5}" srcOrd="0" destOrd="0" presId="urn:microsoft.com/office/officeart/2009/layout/CircleArrowProcess"/>
    <dgm:cxn modelId="{2FE99365-146F-4DC7-A57F-FD6AFDC216C8}" type="presParOf" srcId="{0746AFD6-81AF-4A03-965B-E5FD2AC99902}" destId="{82171282-A646-4576-AB4C-5C8A06136ED3}" srcOrd="1" destOrd="0" presId="urn:microsoft.com/office/officeart/2009/layout/CircleArrowProcess"/>
    <dgm:cxn modelId="{B09D46E5-0DAD-4FCD-9CD7-68E1784BA48E}" type="presParOf" srcId="{0746AFD6-81AF-4A03-965B-E5FD2AC99902}" destId="{2B9101F4-B5D1-4AB7-BC83-753D06A88415}" srcOrd="2" destOrd="0" presId="urn:microsoft.com/office/officeart/2009/layout/CircleArrowProcess"/>
    <dgm:cxn modelId="{5B405172-BF22-4C51-9651-97034C75C998}" type="presParOf" srcId="{0746AFD6-81AF-4A03-965B-E5FD2AC99902}" destId="{49C4C8C0-A665-47B8-AD0B-A80BD66447C9}" srcOrd="3" destOrd="0" presId="urn:microsoft.com/office/officeart/2009/layout/CircleArrowProcess"/>
    <dgm:cxn modelId="{973AC643-BB25-4435-900E-7DBF54D6449B}" type="presParOf" srcId="{49C4C8C0-A665-47B8-AD0B-A80BD66447C9}" destId="{12D2183B-C8C1-4ADD-8BFA-63A0024D79DB}" srcOrd="0" destOrd="0" presId="urn:microsoft.com/office/officeart/2009/layout/CircleArrowProcess"/>
    <dgm:cxn modelId="{FAB59E03-E732-435D-AE16-97EA390F3FFC}" type="presParOf" srcId="{0746AFD6-81AF-4A03-965B-E5FD2AC99902}" destId="{47FC99C1-6CDC-4E5F-82DC-8138B26E8725}" srcOrd="4" destOrd="0" presId="urn:microsoft.com/office/officeart/2009/layout/CircleArrowProcess"/>
    <dgm:cxn modelId="{9627131B-F7BE-4D1E-BAD3-4332C36C309F}" type="presParOf" srcId="{0746AFD6-81AF-4A03-965B-E5FD2AC99902}" destId="{4E0AE086-AABF-4A0E-98D0-5626D79C154F}" srcOrd="5" destOrd="0" presId="urn:microsoft.com/office/officeart/2009/layout/CircleArrowProcess"/>
    <dgm:cxn modelId="{5CE68F11-278C-478C-8D59-6D2DABD662B4}" type="presParOf" srcId="{0746AFD6-81AF-4A03-965B-E5FD2AC99902}" destId="{C57F095C-D392-4DF1-8FBB-9D795D0570B7}" srcOrd="6" destOrd="0" presId="urn:microsoft.com/office/officeart/2009/layout/CircleArrowProcess"/>
    <dgm:cxn modelId="{CD84B98A-23C5-4C61-9076-C4531DC81CF9}" type="presParOf" srcId="{C57F095C-D392-4DF1-8FBB-9D795D0570B7}" destId="{339FCDE6-ACB1-4FC6-B770-034DE4C59DA1}" srcOrd="0" destOrd="0" presId="urn:microsoft.com/office/officeart/2009/layout/CircleArrowProcess"/>
    <dgm:cxn modelId="{D7785449-10D7-41F3-8896-6DAE2BE4BCA1}" type="presParOf" srcId="{0746AFD6-81AF-4A03-965B-E5FD2AC99902}" destId="{4708EA16-D5C5-4EE2-8A83-5B988D03B274}" srcOrd="7" destOrd="0" presId="urn:microsoft.com/office/officeart/2009/layout/CircleArrowProcess"/>
    <dgm:cxn modelId="{CDCA3925-FB11-4BF1-9BFA-B8A6F4BCC7CF}" type="presParOf" srcId="{0746AFD6-81AF-4A03-965B-E5FD2AC99902}" destId="{6AED50E6-1C35-4B77-9E90-501897F8F6D8}" srcOrd="8"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83C97-51F0-45C6-863A-E48679F22BC5}">
      <dsp:nvSpPr>
        <dsp:cNvPr id="0" name=""/>
        <dsp:cNvSpPr/>
      </dsp:nvSpPr>
      <dsp:spPr>
        <a:xfrm rot="2331309">
          <a:off x="-553581" y="786080"/>
          <a:ext cx="2803597" cy="2804024"/>
        </a:xfrm>
        <a:prstGeom prst="circularArrow">
          <a:avLst>
            <a:gd name="adj1" fmla="val 10980"/>
            <a:gd name="adj2" fmla="val 1142322"/>
            <a:gd name="adj3" fmla="val 4500000"/>
            <a:gd name="adj4" fmla="val 10800000"/>
            <a:gd name="adj5" fmla="val 12500"/>
          </a:avLst>
        </a:prstGeom>
        <a:solidFill>
          <a:schemeClr val="accent2">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2171282-A646-4576-AB4C-5C8A06136ED3}">
      <dsp:nvSpPr>
        <dsp:cNvPr id="0" name=""/>
        <dsp:cNvSpPr/>
      </dsp:nvSpPr>
      <dsp:spPr>
        <a:xfrm>
          <a:off x="2285993" y="1328931"/>
          <a:ext cx="3348319"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ჯდესს-ის კონცეფციის შემუშავება და შეთანხმება - </a:t>
          </a:r>
          <a:r>
            <a:rPr lang="ka-GE" sz="1500" b="1" kern="1200" dirty="0" smtClean="0">
              <a:solidFill>
                <a:schemeClr val="accent2">
                  <a:lumMod val="50000"/>
                </a:schemeClr>
              </a:solidFill>
              <a:cs typeface="Arial" pitchFamily="34" charset="0"/>
            </a:rPr>
            <a:t>თებერვალი, 2011 წ.</a:t>
          </a:r>
          <a:endParaRPr lang="en-US" sz="1500" b="1" kern="1200" dirty="0">
            <a:solidFill>
              <a:schemeClr val="accent2">
                <a:lumMod val="50000"/>
              </a:schemeClr>
            </a:solidFill>
          </a:endParaRPr>
        </a:p>
      </dsp:txBody>
      <dsp:txXfrm>
        <a:off x="2285993" y="1328931"/>
        <a:ext cx="3348319" cy="1121842"/>
      </dsp:txXfrm>
    </dsp:sp>
    <dsp:sp modelId="{2B9101F4-B5D1-4AB7-BC83-753D06A88415}">
      <dsp:nvSpPr>
        <dsp:cNvPr id="0" name=""/>
        <dsp:cNvSpPr/>
      </dsp:nvSpPr>
      <dsp:spPr>
        <a:xfrm>
          <a:off x="373955" y="1600197"/>
          <a:ext cx="1134077"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თებერვალი, 2011</a:t>
          </a:r>
          <a:endParaRPr lang="en-US" sz="1500" b="1" kern="1200" dirty="0">
            <a:solidFill>
              <a:schemeClr val="bg2"/>
            </a:solidFill>
          </a:endParaRPr>
        </a:p>
      </dsp:txBody>
      <dsp:txXfrm>
        <a:off x="373955" y="1600197"/>
        <a:ext cx="1134077" cy="778766"/>
      </dsp:txXfrm>
    </dsp:sp>
    <dsp:sp modelId="{12D2183B-C8C1-4ADD-8BFA-63A0024D79DB}">
      <dsp:nvSpPr>
        <dsp:cNvPr id="0" name=""/>
        <dsp:cNvSpPr/>
      </dsp:nvSpPr>
      <dsp:spPr>
        <a:xfrm rot="19721930">
          <a:off x="-891657" y="2124424"/>
          <a:ext cx="2803597" cy="2804024"/>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FC99C1-6CDC-4E5F-82DC-8138B26E8725}">
      <dsp:nvSpPr>
        <dsp:cNvPr id="0" name=""/>
        <dsp:cNvSpPr/>
      </dsp:nvSpPr>
      <dsp:spPr>
        <a:xfrm>
          <a:off x="2295685" y="3048003"/>
          <a:ext cx="340334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kern="1200" dirty="0" smtClean="0">
              <a:solidFill>
                <a:schemeClr val="accent2">
                  <a:lumMod val="50000"/>
                </a:schemeClr>
              </a:solidFill>
              <a:cs typeface="Arial" pitchFamily="34" charset="0"/>
            </a:rPr>
            <a:t>პირველი პროდუქტი: ”შემთხვევების რეგისტრაციის მოდულის” გაშვება - </a:t>
          </a:r>
          <a:r>
            <a:rPr lang="ka-GE" sz="1500" b="1" kern="1200" dirty="0" smtClean="0">
              <a:solidFill>
                <a:schemeClr val="accent2">
                  <a:lumMod val="50000"/>
                </a:schemeClr>
              </a:solidFill>
              <a:cs typeface="Arial" pitchFamily="34" charset="0"/>
            </a:rPr>
            <a:t>აპრილი, 2011 წ.</a:t>
          </a:r>
          <a:endParaRPr lang="en-US" sz="1500" b="1" kern="1200" dirty="0">
            <a:solidFill>
              <a:schemeClr val="accent2">
                <a:lumMod val="50000"/>
              </a:schemeClr>
            </a:solidFill>
            <a:cs typeface="Arial" pitchFamily="34" charset="0"/>
          </a:endParaRPr>
        </a:p>
      </dsp:txBody>
      <dsp:txXfrm>
        <a:off x="2295685" y="3048003"/>
        <a:ext cx="3403342" cy="1121842"/>
      </dsp:txXfrm>
    </dsp:sp>
    <dsp:sp modelId="{4E0AE086-AABF-4A0E-98D0-5626D79C154F}">
      <dsp:nvSpPr>
        <dsp:cNvPr id="0" name=""/>
        <dsp:cNvSpPr/>
      </dsp:nvSpPr>
      <dsp:spPr>
        <a:xfrm>
          <a:off x="31795" y="3276598"/>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აპრილი, 2011</a:t>
          </a:r>
          <a:endParaRPr lang="en-US" sz="1500" b="1" kern="1200" dirty="0">
            <a:solidFill>
              <a:schemeClr val="bg2"/>
            </a:solidFill>
          </a:endParaRPr>
        </a:p>
      </dsp:txBody>
      <dsp:txXfrm>
        <a:off x="31795" y="3276598"/>
        <a:ext cx="1557905" cy="778766"/>
      </dsp:txXfrm>
    </dsp:sp>
    <dsp:sp modelId="{339FCDE6-ACB1-4FC6-B770-034DE4C59DA1}">
      <dsp:nvSpPr>
        <dsp:cNvPr id="0" name=""/>
        <dsp:cNvSpPr/>
      </dsp:nvSpPr>
      <dsp:spPr>
        <a:xfrm rot="851649">
          <a:off x="-242919" y="3839938"/>
          <a:ext cx="2408724" cy="2409689"/>
        </a:xfrm>
        <a:prstGeom prst="blockArc">
          <a:avLst>
            <a:gd name="adj1" fmla="val 13500000"/>
            <a:gd name="adj2" fmla="val 10800000"/>
            <a:gd name="adj3" fmla="val 12740"/>
          </a:avLst>
        </a:prstGeom>
        <a:solidFill>
          <a:srgbClr val="A4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08EA16-D5C5-4EE2-8A83-5B988D03B274}">
      <dsp:nvSpPr>
        <dsp:cNvPr id="0" name=""/>
        <dsp:cNvSpPr/>
      </dsp:nvSpPr>
      <dsp:spPr>
        <a:xfrm>
          <a:off x="2295691" y="4648205"/>
          <a:ext cx="3339252" cy="1121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114300" lvl="1" indent="-114300" algn="l" defTabSz="666750">
            <a:lnSpc>
              <a:spcPct val="90000"/>
            </a:lnSpc>
            <a:spcBef>
              <a:spcPct val="0"/>
            </a:spcBef>
            <a:spcAft>
              <a:spcPct val="15000"/>
            </a:spcAft>
            <a:buChar char="••"/>
          </a:pPr>
          <a:r>
            <a:rPr lang="ka-GE" sz="1500" b="1" kern="1200" dirty="0" smtClean="0">
              <a:solidFill>
                <a:schemeClr val="accent2">
                  <a:lumMod val="50000"/>
                </a:schemeClr>
              </a:solidFill>
              <a:cs typeface="Arial" pitchFamily="34" charset="0"/>
            </a:rPr>
            <a:t>ოქტომბერი, 2014 წ. </a:t>
          </a:r>
          <a:r>
            <a:rPr lang="ka-GE" sz="1500" kern="1200" dirty="0" smtClean="0">
              <a:solidFill>
                <a:schemeClr val="accent2">
                  <a:lumMod val="50000"/>
                </a:schemeClr>
              </a:solidFill>
              <a:cs typeface="Arial" pitchFamily="34" charset="0"/>
            </a:rPr>
            <a:t>- სულ შემუშავებულია:  31</a:t>
          </a:r>
          <a:r>
            <a:rPr lang="en-US" sz="1500" kern="1200" dirty="0" smtClean="0">
              <a:solidFill>
                <a:schemeClr val="accent2">
                  <a:lumMod val="50000"/>
                </a:schemeClr>
              </a:solidFill>
              <a:cs typeface="Arial" pitchFamily="34" charset="0"/>
            </a:rPr>
            <a:t> </a:t>
          </a:r>
          <a:r>
            <a:rPr lang="ka-GE" sz="1500" kern="1200" dirty="0" smtClean="0">
              <a:solidFill>
                <a:schemeClr val="accent2">
                  <a:lumMod val="50000"/>
                </a:schemeClr>
              </a:solidFill>
              <a:cs typeface="Arial" pitchFamily="34" charset="0"/>
            </a:rPr>
            <a:t>მოდული, მ.შ. დანერგილია  - 28, 1 პილოტირების და 2 დეველოპმენტის ეტაპზე</a:t>
          </a:r>
          <a:endParaRPr lang="en-US" sz="1500" kern="1200" dirty="0">
            <a:solidFill>
              <a:schemeClr val="accent2">
                <a:lumMod val="50000"/>
              </a:schemeClr>
            </a:solidFill>
            <a:cs typeface="Arial" pitchFamily="34" charset="0"/>
          </a:endParaRPr>
        </a:p>
      </dsp:txBody>
      <dsp:txXfrm>
        <a:off x="2295691" y="4648205"/>
        <a:ext cx="3339252" cy="1121842"/>
      </dsp:txXfrm>
    </dsp:sp>
    <dsp:sp modelId="{6AED50E6-1C35-4B77-9E90-501897F8F6D8}">
      <dsp:nvSpPr>
        <dsp:cNvPr id="0" name=""/>
        <dsp:cNvSpPr/>
      </dsp:nvSpPr>
      <dsp:spPr>
        <a:xfrm>
          <a:off x="145349" y="4800604"/>
          <a:ext cx="1557905" cy="778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ka-GE" sz="1500" b="1" kern="1200" dirty="0" smtClean="0">
              <a:solidFill>
                <a:schemeClr val="bg2"/>
              </a:solidFill>
            </a:rPr>
            <a:t>ოქტომბერი, 2014</a:t>
          </a:r>
          <a:endParaRPr lang="en-US" sz="1500" b="1" kern="1200" dirty="0">
            <a:solidFill>
              <a:schemeClr val="bg2"/>
            </a:solidFill>
          </a:endParaRPr>
        </a:p>
      </dsp:txBody>
      <dsp:txXfrm>
        <a:off x="145349" y="4800604"/>
        <a:ext cx="1557905" cy="77876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DD5AB2-17C0-4DA1-BFB5-5C0A3D180B0C}" type="datetimeFigureOut">
              <a:rPr lang="en-US" smtClean="0"/>
              <a:pPr/>
              <a:t>10/28/2014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B7F33F-1674-4504-B6C9-0CF418527FD5}" type="slidenum">
              <a:rPr lang="en-US" smtClean="0"/>
              <a:pPr/>
              <a:t>‹#›</a:t>
            </a:fld>
            <a:endParaRPr lang="en-US"/>
          </a:p>
        </p:txBody>
      </p:sp>
    </p:spTree>
    <p:extLst>
      <p:ext uri="{BB962C8B-B14F-4D97-AF65-F5344CB8AC3E}">
        <p14:creationId xmlns:p14="http://schemas.microsoft.com/office/powerpoint/2010/main" val="296298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a:t>
            </a:fld>
            <a:endParaRPr lang="en-US"/>
          </a:p>
        </p:txBody>
      </p:sp>
    </p:spTree>
    <p:extLst>
      <p:ext uri="{BB962C8B-B14F-4D97-AF65-F5344CB8AC3E}">
        <p14:creationId xmlns:p14="http://schemas.microsoft.com/office/powerpoint/2010/main" val="218033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10</a:t>
            </a:fld>
            <a:endParaRPr lang="en-US"/>
          </a:p>
        </p:txBody>
      </p:sp>
    </p:spTree>
    <p:extLst>
      <p:ext uri="{BB962C8B-B14F-4D97-AF65-F5344CB8AC3E}">
        <p14:creationId xmlns:p14="http://schemas.microsoft.com/office/powerpoint/2010/main" val="939186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11</a:t>
            </a:fld>
            <a:endParaRPr lang="en-US"/>
          </a:p>
        </p:txBody>
      </p:sp>
    </p:spTree>
    <p:extLst>
      <p:ext uri="{BB962C8B-B14F-4D97-AF65-F5344CB8AC3E}">
        <p14:creationId xmlns:p14="http://schemas.microsoft.com/office/powerpoint/2010/main" val="39222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12</a:t>
            </a:fld>
            <a:endParaRPr lang="en-US"/>
          </a:p>
        </p:txBody>
      </p:sp>
    </p:spTree>
    <p:extLst>
      <p:ext uri="{BB962C8B-B14F-4D97-AF65-F5344CB8AC3E}">
        <p14:creationId xmlns:p14="http://schemas.microsoft.com/office/powerpoint/2010/main" val="510318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13</a:t>
            </a:fld>
            <a:endParaRPr lang="en-US"/>
          </a:p>
        </p:txBody>
      </p:sp>
    </p:spTree>
    <p:extLst>
      <p:ext uri="{BB962C8B-B14F-4D97-AF65-F5344CB8AC3E}">
        <p14:creationId xmlns:p14="http://schemas.microsoft.com/office/powerpoint/2010/main" val="4217991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354547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17</a:t>
            </a:fld>
            <a:endParaRPr lang="en-US"/>
          </a:p>
        </p:txBody>
      </p:sp>
    </p:spTree>
    <p:extLst>
      <p:ext uri="{BB962C8B-B14F-4D97-AF65-F5344CB8AC3E}">
        <p14:creationId xmlns:p14="http://schemas.microsoft.com/office/powerpoint/2010/main" val="26512174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18</a:t>
            </a:fld>
            <a:endParaRPr lang="en-US"/>
          </a:p>
        </p:txBody>
      </p:sp>
    </p:spTree>
    <p:extLst>
      <p:ext uri="{BB962C8B-B14F-4D97-AF65-F5344CB8AC3E}">
        <p14:creationId xmlns:p14="http://schemas.microsoft.com/office/powerpoint/2010/main" val="2402493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2</a:t>
            </a:fld>
            <a:endParaRPr lang="en-US"/>
          </a:p>
        </p:txBody>
      </p:sp>
    </p:spTree>
    <p:extLst>
      <p:ext uri="{BB962C8B-B14F-4D97-AF65-F5344CB8AC3E}">
        <p14:creationId xmlns:p14="http://schemas.microsoft.com/office/powerpoint/2010/main" val="4041249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3</a:t>
            </a:fld>
            <a:endParaRPr lang="en-US"/>
          </a:p>
        </p:txBody>
      </p:sp>
    </p:spTree>
    <p:extLst>
      <p:ext uri="{BB962C8B-B14F-4D97-AF65-F5344CB8AC3E}">
        <p14:creationId xmlns:p14="http://schemas.microsoft.com/office/powerpoint/2010/main" val="335454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ka-GE" dirty="0" smtClean="0"/>
              <a:t>თუმცა</a:t>
            </a:r>
            <a:r>
              <a:rPr lang="ka-GE" baseline="0" dirty="0" smtClean="0"/>
              <a:t>, აღსანიშნავია რომ პროგრამის მისია და პორტფელი ბოლო წლების განმავლობაში მნიშვნელოვნად შეიცვალა, მას მერე რაც ჯანდაცვის ერთიანი საინფორმაციო სისტემის დანერგვა იქცა სამინისტროს პრიორიტეტად. პროგრამამ უპასუხა ამ მოთხოვნას და დღესდღეობით აქტივობების დაახლოებით 90 % სრულად საინფორმაციო სისტემების განვითარებაა</a:t>
            </a:r>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4</a:t>
            </a:fld>
            <a:endParaRPr lang="en-US"/>
          </a:p>
        </p:txBody>
      </p:sp>
    </p:spTree>
    <p:extLst>
      <p:ext uri="{BB962C8B-B14F-4D97-AF65-F5344CB8AC3E}">
        <p14:creationId xmlns:p14="http://schemas.microsoft.com/office/powerpoint/2010/main" val="375001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5</a:t>
            </a:fld>
            <a:endParaRPr lang="en-US"/>
          </a:p>
        </p:txBody>
      </p:sp>
    </p:spTree>
    <p:extLst>
      <p:ext uri="{BB962C8B-B14F-4D97-AF65-F5344CB8AC3E}">
        <p14:creationId xmlns:p14="http://schemas.microsoft.com/office/powerpoint/2010/main" val="413398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6</a:t>
            </a:fld>
            <a:endParaRPr lang="en-US"/>
          </a:p>
        </p:txBody>
      </p:sp>
    </p:spTree>
    <p:extLst>
      <p:ext uri="{BB962C8B-B14F-4D97-AF65-F5344CB8AC3E}">
        <p14:creationId xmlns:p14="http://schemas.microsoft.com/office/powerpoint/2010/main" val="3981189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B7F33F-1674-4504-B6C9-0CF418527FD5}" type="slidenum">
              <a:rPr lang="en-US" smtClean="0"/>
              <a:pPr/>
              <a:t>7</a:t>
            </a:fld>
            <a:endParaRPr lang="en-US"/>
          </a:p>
        </p:txBody>
      </p:sp>
    </p:spTree>
    <p:extLst>
      <p:ext uri="{BB962C8B-B14F-4D97-AF65-F5344CB8AC3E}">
        <p14:creationId xmlns:p14="http://schemas.microsoft.com/office/powerpoint/2010/main" val="13571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8</a:t>
            </a:fld>
            <a:endParaRPr lang="en-US"/>
          </a:p>
        </p:txBody>
      </p:sp>
    </p:spTree>
    <p:extLst>
      <p:ext uri="{BB962C8B-B14F-4D97-AF65-F5344CB8AC3E}">
        <p14:creationId xmlns:p14="http://schemas.microsoft.com/office/powerpoint/2010/main" val="235287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B7F33F-1674-4504-B6C9-0CF418527FD5}" type="slidenum">
              <a:rPr lang="en-US" smtClean="0"/>
              <a:pPr/>
              <a:t>9</a:t>
            </a:fld>
            <a:endParaRPr lang="en-US"/>
          </a:p>
        </p:txBody>
      </p:sp>
    </p:spTree>
    <p:extLst>
      <p:ext uri="{BB962C8B-B14F-4D97-AF65-F5344CB8AC3E}">
        <p14:creationId xmlns:p14="http://schemas.microsoft.com/office/powerpoint/2010/main" val="24273027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0" y="17526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p:nvSpPr>
        <p:spPr bwMode="auto">
          <a:xfrm>
            <a:off x="0" y="1905000"/>
            <a:ext cx="152400" cy="4953000"/>
          </a:xfrm>
          <a:prstGeom prst="rect">
            <a:avLst/>
          </a:prstGeom>
          <a:solidFill>
            <a:srgbClr val="002A6C"/>
          </a:solidFill>
          <a:ln w="9525">
            <a:noFill/>
            <a:miter lim="800000"/>
            <a:headEnd/>
            <a:tailEnd/>
          </a:ln>
          <a:effectLst/>
        </p:spPr>
        <p:txBody>
          <a:bodyPr wrap="none" anchor="ctr"/>
          <a:lstStyle/>
          <a:p>
            <a:pPr>
              <a:defRPr/>
            </a:pPr>
            <a:endParaRPr lang="en-US"/>
          </a:p>
        </p:txBody>
      </p:sp>
      <p:sp>
        <p:nvSpPr>
          <p:cNvPr id="11267" name="Rectangle 3"/>
          <p:cNvSpPr>
            <a:spLocks noGrp="1" noChangeArrowheads="1"/>
          </p:cNvSpPr>
          <p:nvPr>
            <p:ph type="ctrTitle"/>
          </p:nvPr>
        </p:nvSpPr>
        <p:spPr>
          <a:xfrm>
            <a:off x="685800" y="3429000"/>
            <a:ext cx="7772400" cy="1143000"/>
          </a:xfrm>
        </p:spPr>
        <p:txBody>
          <a:bodyPr/>
          <a:lstStyle>
            <a:lvl1pPr algn="ctr">
              <a:defRPr sz="4000"/>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smtClean="0"/>
              <a:t>Click to edit Master subtitle style</a:t>
            </a:r>
            <a:endParaRPr lang="en-US"/>
          </a:p>
        </p:txBody>
      </p:sp>
      <p:sp>
        <p:nvSpPr>
          <p:cNvPr id="8" name="Rectangle 5"/>
          <p:cNvSpPr>
            <a:spLocks noGrp="1" noChangeArrowheads="1"/>
          </p:cNvSpPr>
          <p:nvPr>
            <p:ph type="dt" sz="half" idx="10"/>
          </p:nvPr>
        </p:nvSpPr>
        <p:spPr/>
        <p:txBody>
          <a:bodyPr/>
          <a:lstStyle>
            <a:lvl1pPr>
              <a:defRPr/>
            </a:lvl1pPr>
          </a:lstStyle>
          <a:p>
            <a:fld id="{1D8BD707-D9CF-40AE-B4C6-C98DA3205C09}" type="datetimeFigureOut">
              <a:rPr lang="en-US" smtClean="0"/>
              <a:pPr/>
              <a:t>10/28/2014</a:t>
            </a:fld>
            <a:endParaRPr lang="en-US"/>
          </a:p>
        </p:txBody>
      </p:sp>
      <p:sp>
        <p:nvSpPr>
          <p:cNvPr id="9" name="Rectangle 6"/>
          <p:cNvSpPr>
            <a:spLocks noGrp="1" noChangeArrowheads="1"/>
          </p:cNvSpPr>
          <p:nvPr>
            <p:ph type="ftr" sz="quarter" idx="11"/>
          </p:nvPr>
        </p:nvSpPr>
        <p:spPr/>
        <p:txBody>
          <a:bodyPr/>
          <a:lstStyle>
            <a:lvl1pPr>
              <a:defRPr/>
            </a:lvl1pPr>
          </a:lstStyle>
          <a:p>
            <a:endParaRPr lang="en-US"/>
          </a:p>
        </p:txBody>
      </p:sp>
      <p:sp>
        <p:nvSpPr>
          <p:cNvPr id="10" name="Rectangle 7"/>
          <p:cNvSpPr>
            <a:spLocks noGrp="1" noChangeArrowheads="1"/>
          </p:cNvSpPr>
          <p:nvPr>
            <p:ph type="sldNum" sz="quarter" idx="12"/>
          </p:nvPr>
        </p:nvSpPr>
        <p:spPr/>
        <p:txBody>
          <a:bodyPr/>
          <a:lstStyle>
            <a:lvl1pPr>
              <a:defRPr/>
            </a:lvl1pPr>
          </a:lstStyle>
          <a:p>
            <a:fld id="{B6F15528-21DE-4FAA-801E-634DDDAF4B2B}" type="slidenum">
              <a:rPr lang="en-US" smtClean="0"/>
              <a:pPr/>
              <a:t>‹#›</a:t>
            </a:fld>
            <a:endParaRPr lang="en-US"/>
          </a:p>
        </p:txBody>
      </p:sp>
      <p:pic>
        <p:nvPicPr>
          <p:cNvPr id="12" name="Picture 1"/>
          <p:cNvPicPr>
            <a:picLocks noChangeAspect="1" noChangeArrowheads="1"/>
          </p:cNvPicPr>
          <p:nvPr/>
        </p:nvPicPr>
        <p:blipFill>
          <a:blip r:embed="rId2" cstate="print"/>
          <a:srcRect/>
          <a:stretch>
            <a:fillRect/>
          </a:stretch>
        </p:blipFill>
        <p:spPr bwMode="auto">
          <a:xfrm>
            <a:off x="185078" y="449248"/>
            <a:ext cx="7129462" cy="9080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447800"/>
            <a:ext cx="19431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447800"/>
            <a:ext cx="56769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72214" y="-1"/>
            <a:ext cx="4569619" cy="6858001"/>
          </a:xfrm>
          <a:prstGeom prst="rect">
            <a:avLst/>
          </a:prstGeom>
        </p:spPr>
      </p:pic>
      <p:sp>
        <p:nvSpPr>
          <p:cNvPr id="2" name="Title 1"/>
          <p:cNvSpPr>
            <a:spLocks noGrp="1"/>
          </p:cNvSpPr>
          <p:nvPr>
            <p:ph type="ctrTitle"/>
          </p:nvPr>
        </p:nvSpPr>
        <p:spPr>
          <a:xfrm>
            <a:off x="469883" y="1828800"/>
            <a:ext cx="3073631" cy="3177380"/>
          </a:xfrm>
        </p:spPr>
        <p:txBody>
          <a:bodyPr anchor="b">
            <a:normAutofit/>
          </a:bodyPr>
          <a:lstStyle>
            <a:lvl1pPr algn="l">
              <a:lnSpc>
                <a:spcPct val="80000"/>
              </a:lnSpc>
              <a:defRPr sz="5400">
                <a:solidFill>
                  <a:schemeClr val="accent1"/>
                </a:solidFill>
              </a:defRPr>
            </a:lvl1pPr>
          </a:lstStyle>
          <a:p>
            <a:r>
              <a:rPr lang="en-US" smtClean="0"/>
              <a:t>Click to edit Master title style</a:t>
            </a:r>
            <a:endParaRPr/>
          </a:p>
        </p:txBody>
      </p:sp>
      <p:sp>
        <p:nvSpPr>
          <p:cNvPr id="3" name="Subtitle 2"/>
          <p:cNvSpPr>
            <a:spLocks noGrp="1"/>
          </p:cNvSpPr>
          <p:nvPr>
            <p:ph type="subTitle" idx="1"/>
          </p:nvPr>
        </p:nvSpPr>
        <p:spPr>
          <a:xfrm>
            <a:off x="469883" y="5181600"/>
            <a:ext cx="3073631"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3526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10/28/2014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27168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5400"/>
            </a:lvl1pPr>
          </a:lstStyle>
          <a:p>
            <a:r>
              <a:rPr lang="en-US" smtClean="0"/>
              <a:t>Click to edit Master title style</a:t>
            </a:r>
            <a:endParaRPr/>
          </a:p>
        </p:txBody>
      </p:sp>
      <p:sp>
        <p:nvSpPr>
          <p:cNvPr id="3" name="Text Placeholder 2"/>
          <p:cNvSpPr>
            <a:spLocks noGrp="1"/>
          </p:cNvSpPr>
          <p:nvPr>
            <p:ph type="body" idx="1"/>
          </p:nvPr>
        </p:nvSpPr>
        <p:spPr>
          <a:xfrm>
            <a:off x="800100" y="5181600"/>
            <a:ext cx="58293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81835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0010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43450" y="1825629"/>
            <a:ext cx="360045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7CC0096-1860-4642-9CD2-0079EA5E7CD1}" type="datetimeFigureOut">
              <a:rPr lang="en-US">
                <a:solidFill>
                  <a:prstClr val="black"/>
                </a:solidFill>
              </a:rPr>
              <a:pPr/>
              <a:t>10/28/2014</a:t>
            </a:fld>
            <a:endParaRPr dirty="0">
              <a:solidFill>
                <a:prstClr val="black"/>
              </a:solidFill>
            </a:endParaRPr>
          </a:p>
        </p:txBody>
      </p:sp>
      <p:sp>
        <p:nvSpPr>
          <p:cNvPr id="6" name="Footer Placeholder 5"/>
          <p:cNvSpPr>
            <a:spLocks noGrp="1"/>
          </p:cNvSpPr>
          <p:nvPr>
            <p:ph type="ftr" sz="quarter" idx="11"/>
          </p:nvPr>
        </p:nvSpPr>
        <p:spPr/>
        <p:txBody>
          <a:bodyPr/>
          <a:lstStyle/>
          <a:p>
            <a:endParaRPr dirty="0">
              <a:solidFill>
                <a:prstClr val="black"/>
              </a:solidFill>
            </a:endParaRPr>
          </a:p>
        </p:txBody>
      </p:sp>
      <p:sp>
        <p:nvSpPr>
          <p:cNvPr id="7" name="Slide Number Placeholder 6"/>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769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0010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43450" y="2591228"/>
            <a:ext cx="360045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7CC0096-1860-4642-9CD2-0079EA5E7CD1}" type="datetimeFigureOut">
              <a:rPr lang="en-US">
                <a:solidFill>
                  <a:prstClr val="black"/>
                </a:solidFill>
              </a:rPr>
              <a:pPr/>
              <a:t>10/28/2014</a:t>
            </a:fld>
            <a:endParaRPr dirty="0">
              <a:solidFill>
                <a:prstClr val="black"/>
              </a:solidFill>
            </a:endParaRPr>
          </a:p>
        </p:txBody>
      </p:sp>
      <p:sp>
        <p:nvSpPr>
          <p:cNvPr id="8" name="Footer Placeholder 7"/>
          <p:cNvSpPr>
            <a:spLocks noGrp="1"/>
          </p:cNvSpPr>
          <p:nvPr>
            <p:ph type="ftr" sz="quarter" idx="11"/>
          </p:nvPr>
        </p:nvSpPr>
        <p:spPr/>
        <p:txBody>
          <a:bodyPr/>
          <a:lstStyle/>
          <a:p>
            <a:endParaRPr dirty="0">
              <a:solidFill>
                <a:prstClr val="black"/>
              </a:solidFill>
            </a:endParaRPr>
          </a:p>
        </p:txBody>
      </p:sp>
      <p:sp>
        <p:nvSpPr>
          <p:cNvPr id="9" name="Slide Number Placeholder 8"/>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148736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7CC0096-1860-4642-9CD2-0079EA5E7CD1}" type="datetimeFigureOut">
              <a:rPr lang="en-US">
                <a:solidFill>
                  <a:prstClr val="black"/>
                </a:solidFill>
              </a:rPr>
              <a:pPr/>
              <a:t>10/28/2014</a:t>
            </a:fld>
            <a:endParaRPr dirty="0">
              <a:solidFill>
                <a:prstClr val="black"/>
              </a:solidFill>
            </a:endParaRPr>
          </a:p>
        </p:txBody>
      </p:sp>
      <p:sp>
        <p:nvSpPr>
          <p:cNvPr id="4" name="Footer Placeholder 3"/>
          <p:cNvSpPr>
            <a:spLocks noGrp="1"/>
          </p:cNvSpPr>
          <p:nvPr>
            <p:ph type="ftr" sz="quarter" idx="11"/>
          </p:nvPr>
        </p:nvSpPr>
        <p:spPr/>
        <p:txBody>
          <a:bodyPr/>
          <a:lstStyle/>
          <a:p>
            <a:endParaRPr dirty="0">
              <a:solidFill>
                <a:prstClr val="black"/>
              </a:solidFill>
            </a:endParaRPr>
          </a:p>
        </p:txBody>
      </p:sp>
      <p:sp>
        <p:nvSpPr>
          <p:cNvPr id="5" name="Slide Number Placeholder 4"/>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75137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a:solidFill>
                  <a:prstClr val="black"/>
                </a:solidFill>
              </a:rPr>
              <a:pPr/>
              <a:t>10/28/2014</a:t>
            </a:fld>
            <a:endParaRPr dirty="0">
              <a:solidFill>
                <a:prstClr val="black"/>
              </a:solidFill>
            </a:endParaRPr>
          </a:p>
        </p:txBody>
      </p:sp>
      <p:sp>
        <p:nvSpPr>
          <p:cNvPr id="3" name="Footer Placeholder 2"/>
          <p:cNvSpPr>
            <a:spLocks noGrp="1"/>
          </p:cNvSpPr>
          <p:nvPr>
            <p:ph type="ftr" sz="quarter" idx="11"/>
          </p:nvPr>
        </p:nvSpPr>
        <p:spPr/>
        <p:txBody>
          <a:bodyPr/>
          <a:lstStyle/>
          <a:p>
            <a:endParaRPr dirty="0">
              <a:solidFill>
                <a:prstClr val="black"/>
              </a:solidFill>
            </a:endParaRPr>
          </a:p>
        </p:txBody>
      </p:sp>
      <p:sp>
        <p:nvSpPr>
          <p:cNvPr id="4" name="Slide Number Placeholder 3"/>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402566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4525" y="3200400"/>
            <a:ext cx="2949178" cy="175260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457200" y="457201"/>
            <a:ext cx="44577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724525" y="5029200"/>
            <a:ext cx="2949178"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4428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5256609" y="0"/>
            <a:ext cx="388501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9" name="Rectangle 8"/>
          <p:cNvSpPr/>
          <p:nvPr/>
        </p:nvSpPr>
        <p:spPr>
          <a:xfrm>
            <a:off x="5441753"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1"/>
          <p:cNvSpPr>
            <a:spLocks noGrp="1"/>
          </p:cNvSpPr>
          <p:nvPr>
            <p:ph type="title"/>
          </p:nvPr>
        </p:nvSpPr>
        <p:spPr>
          <a:xfrm>
            <a:off x="5726430" y="3200400"/>
            <a:ext cx="2949178" cy="175260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1" y="4"/>
            <a:ext cx="5256608"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4946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10/28/2014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1002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Vertical Title 1"/>
          <p:cNvSpPr>
            <a:spLocks noGrp="1"/>
          </p:cNvSpPr>
          <p:nvPr>
            <p:ph type="title" orient="vert"/>
          </p:nvPr>
        </p:nvSpPr>
        <p:spPr>
          <a:xfrm>
            <a:off x="7544014" y="457201"/>
            <a:ext cx="1543051" cy="59436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457204"/>
            <a:ext cx="6800850" cy="5943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7CC0096-1860-4642-9CD2-0079EA5E7CD1}" type="datetimeFigureOut">
              <a:rPr lang="en-US">
                <a:solidFill>
                  <a:prstClr val="black"/>
                </a:solidFill>
              </a:rPr>
              <a:pPr/>
              <a:t>10/28/2014</a:t>
            </a:fld>
            <a:endParaRPr dirty="0">
              <a:solidFill>
                <a:prstClr val="black"/>
              </a:solidFill>
            </a:endParaRPr>
          </a:p>
        </p:txBody>
      </p:sp>
      <p:sp>
        <p:nvSpPr>
          <p:cNvPr id="5" name="Footer Placeholder 4"/>
          <p:cNvSpPr>
            <a:spLocks noGrp="1"/>
          </p:cNvSpPr>
          <p:nvPr>
            <p:ph type="ftr" sz="quarter" idx="11"/>
          </p:nvPr>
        </p:nvSpPr>
        <p:spPr/>
        <p:txBody>
          <a:bodyPr/>
          <a:lstStyle/>
          <a:p>
            <a:endParaRPr dirty="0">
              <a:solidFill>
                <a:prstClr val="black"/>
              </a:solidFill>
            </a:endParaRPr>
          </a:p>
        </p:txBody>
      </p:sp>
      <p:sp>
        <p:nvSpPr>
          <p:cNvPr id="6" name="Slide Number Placeholder 5"/>
          <p:cNvSpPr>
            <a:spLocks noGrp="1"/>
          </p:cNvSpPr>
          <p:nvPr>
            <p:ph type="sldNum" sz="quarter" idx="12"/>
          </p:nvPr>
        </p:nvSpPr>
        <p:spPr/>
        <p:txBody>
          <a:body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54877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38100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D8BD707-D9CF-40AE-B4C6-C98DA3205C09}" type="datetimeFigureOut">
              <a:rPr lang="en-US" smtClean="0"/>
              <a:pPr/>
              <a:t>10/28/2014</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447800"/>
            <a:ext cx="7772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209800"/>
            <a:ext cx="77724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mn-lt"/>
              </a:defRPr>
            </a:lvl1pPr>
          </a:lstStyle>
          <a:p>
            <a:fld id="{1D8BD707-D9CF-40AE-B4C6-C98DA3205C09}" type="datetimeFigureOut">
              <a:rPr lang="en-US" smtClean="0"/>
              <a:pPr/>
              <a:t>10/28/2014</a:t>
            </a:fld>
            <a:endParaRPr lang="en-US"/>
          </a:p>
        </p:txBody>
      </p:sp>
      <p:sp>
        <p:nvSpPr>
          <p:cNvPr id="10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0">
                <a:latin typeface="+mn-lt"/>
              </a:defRPr>
            </a:lvl1pPr>
          </a:lstStyle>
          <a:p>
            <a:endParaRPr lang="en-US"/>
          </a:p>
        </p:txBody>
      </p:sp>
      <p:sp>
        <p:nvSpPr>
          <p:cNvPr id="10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mn-lt"/>
              </a:defRPr>
            </a:lvl1pPr>
          </a:lstStyle>
          <a:p>
            <a:fld id="{B6F15528-21DE-4FAA-801E-634DDDAF4B2B}" type="slidenum">
              <a:rPr lang="en-US" smtClean="0"/>
              <a:pPr/>
              <a:t>‹#›</a:t>
            </a:fld>
            <a:endParaRPr lang="en-US"/>
          </a:p>
        </p:txBody>
      </p:sp>
      <p:sp>
        <p:nvSpPr>
          <p:cNvPr id="10247" name="Rectangle 7"/>
          <p:cNvSpPr>
            <a:spLocks noChangeArrowheads="1"/>
          </p:cNvSpPr>
          <p:nvPr/>
        </p:nvSpPr>
        <p:spPr bwMode="auto">
          <a:xfrm>
            <a:off x="0" y="1066800"/>
            <a:ext cx="9144000" cy="152400"/>
          </a:xfrm>
          <a:prstGeom prst="rect">
            <a:avLst/>
          </a:prstGeom>
          <a:solidFill>
            <a:srgbClr val="C2113A"/>
          </a:solidFill>
          <a:ln w="9525">
            <a:noFill/>
            <a:miter lim="800000"/>
            <a:headEnd/>
            <a:tailEnd/>
          </a:ln>
          <a:effectLst/>
        </p:spPr>
        <p:txBody>
          <a:bodyPr wrap="none" anchor="ctr"/>
          <a:lstStyle/>
          <a:p>
            <a:pPr>
              <a:defRPr/>
            </a:pPr>
            <a:endParaRPr lang="en-US"/>
          </a:p>
        </p:txBody>
      </p:sp>
      <p:sp>
        <p:nvSpPr>
          <p:cNvPr id="10248" name="Rectangle 8"/>
          <p:cNvSpPr>
            <a:spLocks noChangeArrowheads="1"/>
          </p:cNvSpPr>
          <p:nvPr/>
        </p:nvSpPr>
        <p:spPr bwMode="auto">
          <a:xfrm>
            <a:off x="0" y="1219200"/>
            <a:ext cx="152400" cy="5638800"/>
          </a:xfrm>
          <a:prstGeom prst="rect">
            <a:avLst/>
          </a:prstGeom>
          <a:solidFill>
            <a:srgbClr val="002A6C"/>
          </a:solidFill>
          <a:ln w="9525">
            <a:noFill/>
            <a:miter lim="800000"/>
            <a:headEnd/>
            <a:tailEnd/>
          </a:ln>
          <a:effectLst/>
        </p:spPr>
        <p:txBody>
          <a:bodyPr wrap="none" anchor="ctr"/>
          <a:lstStyle/>
          <a:p>
            <a:pPr algn="ctr">
              <a:defRPr/>
            </a:pPr>
            <a:endParaRPr lang="en-US" b="0">
              <a:solidFill>
                <a:srgbClr val="002A6C"/>
              </a:solidFill>
            </a:endParaRPr>
          </a:p>
        </p:txBody>
      </p:sp>
      <p:pic>
        <p:nvPicPr>
          <p:cNvPr id="11" name="Picture 1"/>
          <p:cNvPicPr>
            <a:picLocks noChangeAspect="1" noChangeArrowheads="1"/>
          </p:cNvPicPr>
          <p:nvPr/>
        </p:nvPicPr>
        <p:blipFill>
          <a:blip r:embed="rId13" cstate="print"/>
          <a:srcRect/>
          <a:stretch>
            <a:fillRect/>
          </a:stretch>
        </p:blipFill>
        <p:spPr bwMode="auto">
          <a:xfrm>
            <a:off x="142844" y="142852"/>
            <a:ext cx="6143668" cy="7824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7" name="red bar"/>
          <p:cNvSpPr/>
          <p:nvPr/>
        </p:nvSpPr>
        <p:spPr>
          <a:xfrm>
            <a:off x="1" y="1"/>
            <a:ext cx="9141618"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prstClr val="white"/>
              </a:solidFill>
            </a:endParaRPr>
          </a:p>
        </p:txBody>
      </p:sp>
      <p:sp>
        <p:nvSpPr>
          <p:cNvPr id="2" name="Title Placeholder 1"/>
          <p:cNvSpPr>
            <a:spLocks noGrp="1"/>
          </p:cNvSpPr>
          <p:nvPr>
            <p:ph type="title"/>
          </p:nvPr>
        </p:nvSpPr>
        <p:spPr>
          <a:xfrm>
            <a:off x="800100" y="99647"/>
            <a:ext cx="7543800" cy="1325563"/>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43000" y="1828801"/>
            <a:ext cx="6858000" cy="45720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800850" y="6482187"/>
            <a:ext cx="8001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n-US">
                <a:solidFill>
                  <a:prstClr val="black"/>
                </a:solidFill>
              </a:rPr>
              <a:pPr/>
              <a:t>10/28/2014</a:t>
            </a:fld>
            <a:endParaRPr dirty="0">
              <a:solidFill>
                <a:prstClr val="black"/>
              </a:solidFill>
            </a:endParaRPr>
          </a:p>
        </p:txBody>
      </p:sp>
      <p:sp>
        <p:nvSpPr>
          <p:cNvPr id="5" name="Footer Placeholder 4"/>
          <p:cNvSpPr>
            <a:spLocks noGrp="1"/>
          </p:cNvSpPr>
          <p:nvPr>
            <p:ph type="ftr" sz="quarter" idx="3"/>
          </p:nvPr>
        </p:nvSpPr>
        <p:spPr>
          <a:xfrm>
            <a:off x="800100" y="6482187"/>
            <a:ext cx="5886450" cy="239715"/>
          </a:xfrm>
          <a:prstGeom prst="rect">
            <a:avLst/>
          </a:prstGeom>
        </p:spPr>
        <p:txBody>
          <a:bodyPr vert="horz" lIns="91440" tIns="45720" rIns="91440" bIns="45720" rtlCol="0" anchor="ctr"/>
          <a:lstStyle>
            <a:lvl1pPr algn="l">
              <a:defRPr sz="900">
                <a:solidFill>
                  <a:schemeClr val="tx1"/>
                </a:solidFill>
              </a:defRPr>
            </a:lvl1pPr>
          </a:lstStyle>
          <a:p>
            <a:endParaRPr dirty="0">
              <a:solidFill>
                <a:prstClr val="black"/>
              </a:solidFill>
            </a:endParaRPr>
          </a:p>
        </p:txBody>
      </p:sp>
      <p:sp>
        <p:nvSpPr>
          <p:cNvPr id="6" name="Slide Number Placeholder 5"/>
          <p:cNvSpPr>
            <a:spLocks noGrp="1"/>
          </p:cNvSpPr>
          <p:nvPr>
            <p:ph type="sldNum" sz="quarter" idx="4"/>
          </p:nvPr>
        </p:nvSpPr>
        <p:spPr>
          <a:xfrm>
            <a:off x="7715250" y="6482187"/>
            <a:ext cx="62865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solidFill>
                  <a:prstClr val="black"/>
                </a:solidFill>
              </a:rPr>
              <a:pPr/>
              <a:t>‹#›</a:t>
            </a:fld>
            <a:endParaRPr dirty="0">
              <a:solidFill>
                <a:prstClr val="black"/>
              </a:solidFill>
            </a:endParaRPr>
          </a:p>
        </p:txBody>
      </p:sp>
    </p:spTree>
    <p:extLst>
      <p:ext uri="{BB962C8B-B14F-4D97-AF65-F5344CB8AC3E}">
        <p14:creationId xmlns:p14="http://schemas.microsoft.com/office/powerpoint/2010/main" val="36652077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health.moh.gov.ge/Hmis/Portal/Default.aspx"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078707"/>
            <a:ext cx="3733800" cy="4576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ctrTitle"/>
          </p:nvPr>
        </p:nvSpPr>
        <p:spPr>
          <a:xfrm>
            <a:off x="777360" y="1752600"/>
            <a:ext cx="3995614" cy="2486695"/>
          </a:xfrm>
          <a:effectLst/>
        </p:spPr>
        <p:txBody>
          <a:bodyPr anchor="ctr">
            <a:normAutofit/>
          </a:bodyPr>
          <a:lstStyle/>
          <a:p>
            <a:pPr eaLnBrk="0" hangingPunct="0"/>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ჯანმრთელობის</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დაცვის  ერთიანი</a:t>
            </a:r>
            <a:r>
              <a:rPr lang="ka-GE" sz="2100" kern="1200" spc="3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საინფორმაციო</a:t>
            </a:r>
            <a:r>
              <a:rPr lang="en-US"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a:solidFill>
                  <a:srgbClr val="C00000"/>
                </a:solidFill>
                <a:effectLst>
                  <a:outerShdw blurRad="38100" dist="38100" dir="2700000" algn="tl">
                    <a:srgbClr val="000000">
                      <a:alpha val="43137"/>
                    </a:srgbClr>
                  </a:outerShdw>
                </a:effectLst>
                <a:latin typeface="KA_LITERATURULI_MT" pitchFamily="18" charset="0"/>
              </a:rPr>
              <a:t> </a:t>
            </a:r>
            <a:r>
              <a:rPr lang="ka-GE" sz="2100" kern="1200" spc="100" dirty="0" smtClean="0">
                <a:solidFill>
                  <a:srgbClr val="C00000"/>
                </a:solidFill>
                <a:effectLst>
                  <a:outerShdw blurRad="38100" dist="38100" dir="2700000" algn="tl">
                    <a:srgbClr val="000000">
                      <a:alpha val="43137"/>
                    </a:srgbClr>
                  </a:outerShdw>
                </a:effectLst>
                <a:latin typeface="KA_LITERATURULI_MT" pitchFamily="18" charset="0"/>
              </a:rPr>
              <a:t>სისტემა</a:t>
            </a:r>
            <a:endParaRPr lang="en-US" sz="2000" b="1" spc="100" dirty="0">
              <a:solidFill>
                <a:srgbClr val="C00000"/>
              </a:solidFill>
              <a:effectLst>
                <a:outerShdw blurRad="38100" dist="38100" dir="2700000" algn="tl">
                  <a:srgbClr val="000000">
                    <a:alpha val="43137"/>
                  </a:srgbClr>
                </a:outerShdw>
              </a:effectLst>
              <a:latin typeface="KA_LITERATURULI" pitchFamily="18" charset="0"/>
            </a:endParaRPr>
          </a:p>
        </p:txBody>
      </p:sp>
      <p:sp>
        <p:nvSpPr>
          <p:cNvPr id="7" name="TextBox 6"/>
          <p:cNvSpPr txBox="1"/>
          <p:nvPr/>
        </p:nvSpPr>
        <p:spPr>
          <a:xfrm>
            <a:off x="970118" y="3879662"/>
            <a:ext cx="3610098" cy="799578"/>
          </a:xfrm>
          <a:prstGeom prst="rect">
            <a:avLst/>
          </a:prstGeom>
          <a:noFill/>
          <a:effectLst/>
        </p:spPr>
        <p:txBody>
          <a:bodyPr wrap="square" rtlCol="0">
            <a:spAutoFit/>
          </a:bodyPr>
          <a:lstStyle/>
          <a:p>
            <a:pPr lvl="0" algn="ctr">
              <a:lnSpc>
                <a:spcPct val="120000"/>
              </a:lnSpc>
              <a:spcBef>
                <a:spcPts val="1800"/>
              </a:spcBef>
              <a:buSzPct val="100000"/>
            </a:pPr>
            <a:r>
              <a:rPr lang="ka-GE" sz="1300" b="1" cap="all" spc="100" dirty="0" smtClean="0">
                <a:solidFill>
                  <a:prstClr val="black"/>
                </a:solidFill>
                <a:latin typeface="Sylfaen" pitchFamily="18" charset="0"/>
              </a:rPr>
              <a:t>აშშ</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საერთაშორისო</a:t>
            </a:r>
            <a:r>
              <a:rPr lang="ka-GE" sz="1300" b="1" cap="all" spc="300" dirty="0">
                <a:solidFill>
                  <a:prstClr val="black"/>
                </a:solidFill>
                <a:latin typeface="Sylfaen" pitchFamily="18" charset="0"/>
              </a:rPr>
              <a:t> </a:t>
            </a:r>
            <a:r>
              <a:rPr lang="ka-GE" sz="1300" b="1" cap="all" spc="100" dirty="0">
                <a:solidFill>
                  <a:prstClr val="black"/>
                </a:solidFill>
                <a:latin typeface="Sylfaen" pitchFamily="18" charset="0"/>
              </a:rPr>
              <a:t>განვითარების სააგენტოს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„ჯანდაცვის</a:t>
            </a:r>
            <a:r>
              <a:rPr lang="ka-GE" sz="1300" b="1" cap="all" spc="300" dirty="0" smtClean="0">
                <a:solidFill>
                  <a:prstClr val="black"/>
                </a:solidFill>
                <a:latin typeface="Sylfaen" pitchFamily="18" charset="0"/>
              </a:rPr>
              <a:t> </a:t>
            </a:r>
            <a:r>
              <a:rPr lang="ka-GE" sz="1300" b="1" cap="all" spc="100" dirty="0">
                <a:solidFill>
                  <a:prstClr val="black"/>
                </a:solidFill>
                <a:latin typeface="Sylfaen" pitchFamily="18" charset="0"/>
              </a:rPr>
              <a:t>სისტემის განმტკიცების</a:t>
            </a:r>
            <a:r>
              <a:rPr lang="ka-GE" sz="1300" b="1" cap="all" spc="300" dirty="0">
                <a:solidFill>
                  <a:prstClr val="black"/>
                </a:solidFill>
                <a:latin typeface="Sylfaen" pitchFamily="18" charset="0"/>
              </a:rPr>
              <a:t> </a:t>
            </a:r>
            <a:r>
              <a:rPr lang="ka-GE" sz="1300" b="1" cap="all" spc="100" dirty="0" smtClean="0">
                <a:solidFill>
                  <a:prstClr val="black"/>
                </a:solidFill>
                <a:latin typeface="Sylfaen" pitchFamily="18" charset="0"/>
              </a:rPr>
              <a:t>პროგრამა</a:t>
            </a:r>
            <a:r>
              <a:rPr lang="en-US" sz="1300" b="1" cap="all" spc="100" dirty="0" smtClean="0">
                <a:solidFill>
                  <a:prstClr val="black"/>
                </a:solidFill>
                <a:latin typeface="Sylfaen" pitchFamily="18" charset="0"/>
              </a:rPr>
              <a:t>”</a:t>
            </a:r>
            <a:endParaRPr lang="en-US" sz="1300" b="1" cap="all" spc="100" dirty="0">
              <a:solidFill>
                <a:prstClr val="black"/>
              </a:solidFill>
              <a:latin typeface="Sylfaen" pitchFamily="18" charset="0"/>
            </a:endParaRPr>
          </a:p>
        </p:txBody>
      </p:sp>
      <p:sp>
        <p:nvSpPr>
          <p:cNvPr id="8" name="TextBox 7"/>
          <p:cNvSpPr txBox="1"/>
          <p:nvPr/>
        </p:nvSpPr>
        <p:spPr>
          <a:xfrm>
            <a:off x="1822667" y="4953000"/>
            <a:ext cx="1905000" cy="261610"/>
          </a:xfrm>
          <a:prstGeom prst="rect">
            <a:avLst/>
          </a:prstGeom>
          <a:noFill/>
        </p:spPr>
        <p:txBody>
          <a:bodyPr wrap="square" rtlCol="0">
            <a:spAutoFit/>
          </a:bodyPr>
          <a:lstStyle/>
          <a:p>
            <a:pPr lvl="0" algn="ctr"/>
            <a:r>
              <a:rPr lang="ka-GE" sz="1100" b="1" spc="100" dirty="0" smtClean="0">
                <a:solidFill>
                  <a:prstClr val="black"/>
                </a:solidFill>
                <a:latin typeface="Sylfaen" pitchFamily="18" charset="0"/>
              </a:rPr>
              <a:t>ნოემბერი</a:t>
            </a:r>
            <a:r>
              <a:rPr lang="en-US" sz="1100" b="1" spc="100" dirty="0" smtClean="0">
                <a:solidFill>
                  <a:prstClr val="black"/>
                </a:solidFill>
                <a:latin typeface="Sylfaen" pitchFamily="18" charset="0"/>
              </a:rPr>
              <a:t>, </a:t>
            </a:r>
            <a:r>
              <a:rPr lang="ka-GE" sz="1100" b="1" spc="100" dirty="0" smtClean="0">
                <a:solidFill>
                  <a:prstClr val="black"/>
                </a:solidFill>
                <a:latin typeface="Sylfaen" pitchFamily="18" charset="0"/>
              </a:rPr>
              <a:t>2014 წ.</a:t>
            </a:r>
            <a:endParaRPr lang="en-US" sz="1100" b="1" spc="100" dirty="0">
              <a:solidFill>
                <a:prstClr val="black"/>
              </a:solidFill>
              <a:latin typeface="Sylfaen" pitchFamily="18" charset="0"/>
            </a:endParaRP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9160" y="6008352"/>
            <a:ext cx="561338" cy="63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6099184"/>
            <a:ext cx="1234560" cy="481921"/>
          </a:xfrm>
          <a:prstGeom prst="rect">
            <a:avLst/>
          </a:prstGeom>
        </p:spPr>
      </p:pic>
    </p:spTree>
    <p:extLst>
      <p:ext uri="{BB962C8B-B14F-4D97-AF65-F5344CB8AC3E}">
        <p14:creationId xmlns:p14="http://schemas.microsoft.com/office/powerpoint/2010/main" val="2546152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ctr">
              <a:buNone/>
            </a:pPr>
            <a:r>
              <a:rPr lang="ka-GE" b="1" dirty="0" smtClean="0">
                <a:solidFill>
                  <a:schemeClr val="accent2">
                    <a:lumMod val="50000"/>
                  </a:schemeClr>
                </a:solidFill>
              </a:rPr>
              <a:t>ნაწილი </a:t>
            </a:r>
            <a:r>
              <a:rPr lang="en-US" b="1" dirty="0" smtClean="0">
                <a:solidFill>
                  <a:schemeClr val="accent2">
                    <a:lumMod val="50000"/>
                  </a:schemeClr>
                </a:solidFill>
              </a:rPr>
              <a:t>II</a:t>
            </a:r>
            <a:r>
              <a:rPr lang="en-US" dirty="0" smtClean="0">
                <a:solidFill>
                  <a:schemeClr val="accent2">
                    <a:lumMod val="50000"/>
                  </a:schemeClr>
                </a:solidFill>
              </a:rPr>
              <a:t>: </a:t>
            </a:r>
            <a:endParaRPr lang="ka-GE" dirty="0" smtClean="0">
              <a:solidFill>
                <a:schemeClr val="accent2">
                  <a:lumMod val="50000"/>
                </a:schemeClr>
              </a:solidFill>
            </a:endParaRPr>
          </a:p>
          <a:p>
            <a:pPr marL="0" lvl="0" indent="0" algn="ctr">
              <a:buNone/>
            </a:pPr>
            <a:endParaRPr lang="ka-GE"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ჯანმრთელობის დაცვის ერთიანი საინფორმაციო სისტემის  (ჯდესს)  მდგრადობის უზრუნველყოფის საკითხები</a:t>
            </a:r>
          </a:p>
        </p:txBody>
      </p:sp>
    </p:spTree>
    <p:extLst>
      <p:ext uri="{BB962C8B-B14F-4D97-AF65-F5344CB8AC3E}">
        <p14:creationId xmlns:p14="http://schemas.microsoft.com/office/powerpoint/2010/main" val="830157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38628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დადგენილების ცვლილება</a:t>
            </a:r>
            <a:endParaRPr lang="en-US" dirty="0">
              <a:solidFill>
                <a:schemeClr val="accent2">
                  <a:lumMod val="50000"/>
                </a:schemeClr>
              </a:solidFill>
              <a:cs typeface="Arial" pitchFamily="34" charset="0"/>
            </a:endParaRPr>
          </a:p>
        </p:txBody>
      </p:sp>
      <p:sp>
        <p:nvSpPr>
          <p:cNvPr id="6" name="Rectangle 5"/>
          <p:cNvSpPr/>
          <p:nvPr/>
        </p:nvSpPr>
        <p:spPr>
          <a:xfrm>
            <a:off x="762000" y="44841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სხვადასხვა წყაროებიდან თანხების კონსოლიდირება</a:t>
            </a:r>
            <a:endParaRPr lang="en-US" dirty="0">
              <a:solidFill>
                <a:schemeClr val="accent2">
                  <a:lumMod val="50000"/>
                </a:schemeClr>
              </a:solidFill>
              <a:cs typeface="Arial" pitchFamily="34" charset="0"/>
            </a:endParaRPr>
          </a:p>
        </p:txBody>
      </p:sp>
      <p:sp>
        <p:nvSpPr>
          <p:cNvPr id="10" name="Rectangle 9"/>
          <p:cNvSpPr/>
          <p:nvPr/>
        </p:nvSpPr>
        <p:spPr>
          <a:xfrm>
            <a:off x="762000" y="3270974"/>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ka-GE" dirty="0" smtClean="0">
                <a:solidFill>
                  <a:schemeClr val="accent2">
                    <a:lumMod val="50000"/>
                  </a:schemeClr>
                </a:solidFill>
                <a:cs typeface="Arial" pitchFamily="34" charset="0"/>
              </a:rPr>
              <a:t>სახსრების </a:t>
            </a:r>
            <a:r>
              <a:rPr lang="ka-GE" dirty="0" smtClean="0">
                <a:solidFill>
                  <a:schemeClr val="accent2">
                    <a:lumMod val="50000"/>
                  </a:schemeClr>
                </a:solidFill>
                <a:cs typeface="Arial" pitchFamily="34" charset="0"/>
              </a:rPr>
              <a:t>მობილიზება</a:t>
            </a:r>
            <a:r>
              <a:rPr lang="en-US" dirty="0" smtClean="0">
                <a:solidFill>
                  <a:schemeClr val="accent2">
                    <a:lumMod val="50000"/>
                  </a:schemeClr>
                </a:solidFill>
                <a:cs typeface="Arial" pitchFamily="34" charset="0"/>
              </a:rPr>
              <a:t> </a:t>
            </a:r>
            <a:r>
              <a:rPr lang="en-US" dirty="0" err="1" smtClean="0">
                <a:solidFill>
                  <a:srgbClr val="FFFF00"/>
                </a:solidFill>
                <a:cs typeface="Arial" pitchFamily="34" charset="0"/>
              </a:rPr>
              <a:t>cxrilis</a:t>
            </a:r>
            <a:r>
              <a:rPr lang="en-US" dirty="0" smtClean="0">
                <a:solidFill>
                  <a:srgbClr val="FFFF00"/>
                </a:solidFill>
                <a:cs typeface="Arial" pitchFamily="34" charset="0"/>
              </a:rPr>
              <a:t> </a:t>
            </a:r>
            <a:r>
              <a:rPr lang="en-US" dirty="0" err="1" smtClean="0">
                <a:solidFill>
                  <a:srgbClr val="FFFF00"/>
                </a:solidFill>
                <a:cs typeface="Arial" pitchFamily="34" charset="0"/>
              </a:rPr>
              <a:t>mixedvit</a:t>
            </a:r>
            <a:r>
              <a:rPr lang="en-US" dirty="0" smtClean="0">
                <a:solidFill>
                  <a:srgbClr val="FFFF00"/>
                </a:solidFill>
                <a:cs typeface="Arial" pitchFamily="34" charset="0"/>
              </a:rPr>
              <a:t> </a:t>
            </a:r>
            <a:r>
              <a:rPr lang="en-US" dirty="0" err="1" smtClean="0">
                <a:solidFill>
                  <a:srgbClr val="FFFF00"/>
                </a:solidFill>
                <a:cs typeface="Arial" pitchFamily="34" charset="0"/>
              </a:rPr>
              <a:t>gaviarot</a:t>
            </a:r>
            <a:endParaRPr lang="ka-GE" dirty="0">
              <a:solidFill>
                <a:srgbClr val="FFFF00"/>
              </a:solidFill>
              <a:cs typeface="Arial" pitchFamily="34" charset="0"/>
            </a:endParaRPr>
          </a:p>
        </p:txBody>
      </p:sp>
      <p:sp>
        <p:nvSpPr>
          <p:cNvPr id="8" name="Rectangle 7"/>
          <p:cNvSpPr/>
          <p:nvPr/>
        </p:nvSpPr>
        <p:spPr>
          <a:xfrm>
            <a:off x="762000" y="50937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თანხების გადანაწილება უწყებებს შორის</a:t>
            </a:r>
            <a:endParaRPr lang="ka-GE" dirty="0">
              <a:solidFill>
                <a:schemeClr val="accent2">
                  <a:lumMod val="50000"/>
                </a:schemeClr>
              </a:solidFill>
              <a:cs typeface="Arial" pitchFamily="34" charset="0"/>
            </a:endParaRPr>
          </a:p>
        </p:txBody>
      </p:sp>
      <p:sp>
        <p:nvSpPr>
          <p:cNvPr id="15" name="Title 1"/>
          <p:cNvSpPr>
            <a:spLocks noGrp="1"/>
          </p:cNvSpPr>
          <p:nvPr>
            <p:ph type="title"/>
          </p:nvPr>
        </p:nvSpPr>
        <p:spPr>
          <a:xfrm>
            <a:off x="762000" y="1447800"/>
            <a:ext cx="7772400" cy="12192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smtClean="0">
                <a:solidFill>
                  <a:schemeClr val="bg1"/>
                </a:solidFill>
              </a:rPr>
              <a:t>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მართვისათვის მომსახურების </a:t>
            </a:r>
            <a:br>
              <a:rPr lang="ka-GE" dirty="0" smtClean="0">
                <a:solidFill>
                  <a:schemeClr val="bg1"/>
                </a:solidFill>
              </a:rPr>
            </a:br>
            <a:r>
              <a:rPr lang="ka-GE" dirty="0" smtClean="0">
                <a:solidFill>
                  <a:schemeClr val="bg1"/>
                </a:solidFill>
              </a:rPr>
              <a:t>შესყიდვა შჯსდს მიერ</a:t>
            </a:r>
            <a:endParaRPr lang="en-US" dirty="0">
              <a:solidFill>
                <a:schemeClr val="bg1"/>
              </a:solidFill>
            </a:endParaRPr>
          </a:p>
        </p:txBody>
      </p:sp>
    </p:spTree>
    <p:extLst>
      <p:ext uri="{BB962C8B-B14F-4D97-AF65-F5344CB8AC3E}">
        <p14:creationId xmlns:p14="http://schemas.microsoft.com/office/powerpoint/2010/main" val="34594904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41265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საკადრო რესურსის შესაბამისი ანაზღაურების უზრუნველყოფა</a:t>
            </a:r>
            <a:endParaRPr lang="ka-GE" dirty="0">
              <a:solidFill>
                <a:schemeClr val="accent2">
                  <a:lumMod val="50000"/>
                </a:schemeClr>
              </a:solidFill>
              <a:cs typeface="Arial" pitchFamily="34" charset="0"/>
            </a:endParaRPr>
          </a:p>
        </p:txBody>
      </p:sp>
      <p:sp>
        <p:nvSpPr>
          <p:cNvPr id="12" name="Rectangle 11"/>
          <p:cNvSpPr/>
          <p:nvPr/>
        </p:nvSpPr>
        <p:spPr>
          <a:xfrm>
            <a:off x="762000" y="35052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შიდა საკადრო რესურსის გადამზადება / აყვანა</a:t>
            </a:r>
            <a:endParaRPr lang="ka-GE" dirty="0">
              <a:solidFill>
                <a:schemeClr val="accent2">
                  <a:lumMod val="50000"/>
                </a:schemeClr>
              </a:solidFill>
              <a:cs typeface="Arial" pitchFamily="34" charset="0"/>
            </a:endParaRPr>
          </a:p>
        </p:txBody>
      </p:sp>
      <p:sp>
        <p:nvSpPr>
          <p:cNvPr id="13"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smtClean="0">
                <a:solidFill>
                  <a:schemeClr val="bg1"/>
                </a:solidFill>
              </a:rPr>
              <a:t>II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მართვა შჯსდს მიერ</a:t>
            </a:r>
            <a:endParaRPr lang="en-US" dirty="0">
              <a:solidFill>
                <a:schemeClr val="bg1"/>
              </a:solidFill>
            </a:endParaRPr>
          </a:p>
        </p:txBody>
      </p:sp>
    </p:spTree>
    <p:extLst>
      <p:ext uri="{BB962C8B-B14F-4D97-AF65-F5344CB8AC3E}">
        <p14:creationId xmlns:p14="http://schemas.microsoft.com/office/powerpoint/2010/main" val="1744265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62000" y="34407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საკადრო რესურსის შესაბამისი ანაზღაურების უზრუნველყოფა</a:t>
            </a:r>
            <a:endParaRPr lang="ka-GE" dirty="0">
              <a:solidFill>
                <a:schemeClr val="accent2">
                  <a:lumMod val="50000"/>
                </a:schemeClr>
              </a:solidFill>
              <a:cs typeface="Arial" pitchFamily="34" charset="0"/>
            </a:endParaRPr>
          </a:p>
        </p:txBody>
      </p:sp>
      <p:sp>
        <p:nvSpPr>
          <p:cNvPr id="12" name="Rectangle 11"/>
          <p:cNvSpPr/>
          <p:nvPr/>
        </p:nvSpPr>
        <p:spPr>
          <a:xfrm>
            <a:off x="762000" y="2819400"/>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სსიპ შექმნა</a:t>
            </a:r>
            <a:endParaRPr lang="ka-GE" dirty="0">
              <a:solidFill>
                <a:schemeClr val="accent2">
                  <a:lumMod val="50000"/>
                </a:schemeClr>
              </a:solidFill>
              <a:cs typeface="Arial" pitchFamily="34" charset="0"/>
            </a:endParaRPr>
          </a:p>
        </p:txBody>
      </p:sp>
      <p:sp>
        <p:nvSpPr>
          <p:cNvPr id="13"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სცენარი - </a:t>
            </a:r>
            <a:r>
              <a:rPr lang="en-US" dirty="0">
                <a:solidFill>
                  <a:schemeClr val="bg1"/>
                </a:solidFill>
              </a:rPr>
              <a:t>III</a:t>
            </a:r>
            <a:r>
              <a:rPr lang="ka-GE" dirty="0" smtClean="0">
                <a:solidFill>
                  <a:schemeClr val="bg1"/>
                </a:solidFill>
              </a:rPr>
              <a:t/>
            </a:r>
            <a:br>
              <a:rPr lang="ka-GE" dirty="0" smtClean="0">
                <a:solidFill>
                  <a:schemeClr val="bg1"/>
                </a:solidFill>
              </a:rPr>
            </a:br>
            <a:r>
              <a:rPr lang="ka-GE" dirty="0" smtClean="0">
                <a:solidFill>
                  <a:schemeClr val="bg1"/>
                </a:solidFill>
              </a:rPr>
              <a:t>ჯდესს მართვა შჯსდს მიერ</a:t>
            </a:r>
            <a:endParaRPr lang="en-US" dirty="0">
              <a:solidFill>
                <a:schemeClr val="bg1"/>
              </a:solidFill>
            </a:endParaRPr>
          </a:p>
        </p:txBody>
      </p:sp>
      <p:sp>
        <p:nvSpPr>
          <p:cNvPr id="5" name="Rectangle 4"/>
          <p:cNvSpPr/>
          <p:nvPr/>
        </p:nvSpPr>
        <p:spPr>
          <a:xfrm>
            <a:off x="762000" y="4057518"/>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სხვადასხვა დაფინანსების მოპოვება</a:t>
            </a:r>
            <a:endParaRPr lang="ka-GE" dirty="0">
              <a:solidFill>
                <a:schemeClr val="accent2">
                  <a:lumMod val="50000"/>
                </a:schemeClr>
              </a:solidFill>
              <a:cs typeface="Arial" pitchFamily="34" charset="0"/>
            </a:endParaRPr>
          </a:p>
        </p:txBody>
      </p:sp>
      <p:sp>
        <p:nvSpPr>
          <p:cNvPr id="6" name="Rectangle 5"/>
          <p:cNvSpPr/>
          <p:nvPr/>
        </p:nvSpPr>
        <p:spPr>
          <a:xfrm>
            <a:off x="762000" y="4674336"/>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სხვადასხვა ადმინისტრაციული ხარჯის გაწევა</a:t>
            </a:r>
            <a:endParaRPr lang="ka-GE" dirty="0">
              <a:solidFill>
                <a:schemeClr val="accent2">
                  <a:lumMod val="50000"/>
                </a:schemeClr>
              </a:solidFill>
              <a:cs typeface="Arial" pitchFamily="34" charset="0"/>
            </a:endParaRPr>
          </a:p>
        </p:txBody>
      </p:sp>
      <p:sp>
        <p:nvSpPr>
          <p:cNvPr id="7" name="Rectangle 6"/>
          <p:cNvSpPr/>
          <p:nvPr/>
        </p:nvSpPr>
        <p:spPr>
          <a:xfrm>
            <a:off x="762000" y="5291154"/>
            <a:ext cx="7772400" cy="5451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pPr>
            <a:r>
              <a:rPr lang="ka-GE" dirty="0" smtClean="0">
                <a:solidFill>
                  <a:schemeClr val="accent2">
                    <a:lumMod val="50000"/>
                  </a:schemeClr>
                </a:solidFill>
                <a:cs typeface="Arial" pitchFamily="34" charset="0"/>
              </a:rPr>
              <a:t>საკადრო </a:t>
            </a:r>
            <a:r>
              <a:rPr lang="ka-GE" dirty="0">
                <a:solidFill>
                  <a:schemeClr val="accent2">
                    <a:lumMod val="50000"/>
                  </a:schemeClr>
                </a:solidFill>
                <a:cs typeface="Arial" pitchFamily="34" charset="0"/>
              </a:rPr>
              <a:t>რესურსის </a:t>
            </a:r>
            <a:r>
              <a:rPr lang="ka-GE" dirty="0" smtClean="0">
                <a:solidFill>
                  <a:schemeClr val="accent2">
                    <a:lumMod val="50000"/>
                  </a:schemeClr>
                </a:solidFill>
                <a:cs typeface="Arial" pitchFamily="34" charset="0"/>
              </a:rPr>
              <a:t>გადამზადება / აყვანა</a:t>
            </a:r>
            <a:endParaRPr lang="ka-GE" dirty="0">
              <a:solidFill>
                <a:schemeClr val="accent2">
                  <a:lumMod val="50000"/>
                </a:schemeClr>
              </a:solidFill>
              <a:cs typeface="Arial" pitchFamily="34" charset="0"/>
            </a:endParaRPr>
          </a:p>
        </p:txBody>
      </p:sp>
    </p:spTree>
    <p:extLst>
      <p:ext uri="{BB962C8B-B14F-4D97-AF65-F5344CB8AC3E}">
        <p14:creationId xmlns:p14="http://schemas.microsoft.com/office/powerpoint/2010/main" val="2673743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ext uri="{D42A27DB-BD31-4B8C-83A1-F6EECF244321}">
                <p14:modId xmlns:p14="http://schemas.microsoft.com/office/powerpoint/2010/main" val="570997607"/>
              </p:ext>
            </p:extLst>
          </p:nvPr>
        </p:nvGraphicFramePr>
        <p:xfrm>
          <a:off x="762000" y="2743200"/>
          <a:ext cx="3505200" cy="3860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4049582541"/>
              </p:ext>
            </p:extLst>
          </p:nvPr>
        </p:nvGraphicFramePr>
        <p:xfrm>
          <a:off x="5029200" y="2743200"/>
          <a:ext cx="3505200" cy="38608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762000" y="1447800"/>
            <a:ext cx="7772400" cy="914400"/>
          </a:xfrm>
          <a:solidFill>
            <a:srgbClr val="C00000"/>
          </a:solidFill>
          <a:ln>
            <a:solidFill>
              <a:srgbClr val="C00000"/>
            </a:solidFill>
          </a:ln>
        </p:spPr>
        <p:txBody>
          <a:bodyPr/>
          <a:lstStyle/>
          <a:p>
            <a:pPr algn="ctr"/>
            <a:r>
              <a:rPr lang="ka-GE" dirty="0" smtClean="0">
                <a:solidFill>
                  <a:schemeClr val="bg1"/>
                </a:solidFill>
              </a:rPr>
              <a:t>ფინანსური და საკადრო რესურსი </a:t>
            </a:r>
            <a:br>
              <a:rPr lang="ka-GE" dirty="0" smtClean="0">
                <a:solidFill>
                  <a:schemeClr val="bg1"/>
                </a:solidFill>
              </a:rPr>
            </a:br>
            <a:r>
              <a:rPr lang="ka-GE" dirty="0" smtClean="0">
                <a:solidFill>
                  <a:schemeClr val="bg1"/>
                </a:solidFill>
              </a:rPr>
              <a:t>სცენარების </a:t>
            </a:r>
            <a:r>
              <a:rPr lang="ka-GE" dirty="0" smtClean="0">
                <a:solidFill>
                  <a:schemeClr val="bg1"/>
                </a:solidFill>
              </a:rPr>
              <a:t>მიხედვით</a:t>
            </a:r>
            <a:r>
              <a:rPr lang="en-US" dirty="0" smtClean="0">
                <a:solidFill>
                  <a:schemeClr val="bg1"/>
                </a:solidFill>
              </a:rPr>
              <a:t> </a:t>
            </a:r>
            <a:r>
              <a:rPr lang="en-US" dirty="0" smtClean="0">
                <a:solidFill>
                  <a:srgbClr val="FFFF00"/>
                </a:solidFill>
              </a:rPr>
              <a:t> </a:t>
            </a:r>
            <a:r>
              <a:rPr lang="en-US" dirty="0" err="1" smtClean="0">
                <a:solidFill>
                  <a:srgbClr val="FFFF00"/>
                </a:solidFill>
              </a:rPr>
              <a:t>sxvanairi</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060893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447800"/>
            <a:ext cx="7772400" cy="914400"/>
          </a:xfrm>
          <a:solidFill>
            <a:srgbClr val="C00000"/>
          </a:solidFill>
          <a:ln>
            <a:solidFill>
              <a:srgbClr val="C00000"/>
            </a:solidFill>
          </a:ln>
        </p:spPr>
        <p:txBody>
          <a:bodyPr anchor="ctr"/>
          <a:lstStyle/>
          <a:p>
            <a:pPr algn="ctr"/>
            <a:r>
              <a:rPr lang="ka-GE" dirty="0" smtClean="0">
                <a:solidFill>
                  <a:schemeClr val="bg1"/>
                </a:solidFill>
              </a:rPr>
              <a:t>გადაბარების პროცესის შესაძლო სირთულეები</a:t>
            </a:r>
            <a:endParaRPr lang="en-US" dirty="0">
              <a:solidFill>
                <a:schemeClr val="bg1"/>
              </a:solidFill>
            </a:endParaRPr>
          </a:p>
        </p:txBody>
      </p:sp>
      <p:sp>
        <p:nvSpPr>
          <p:cNvPr id="3" name="Rectangle 2"/>
          <p:cNvSpPr/>
          <p:nvPr/>
        </p:nvSpPr>
        <p:spPr>
          <a:xfrm>
            <a:off x="2286000" y="-2160735"/>
            <a:ext cx="4572000" cy="11179471"/>
          </a:xfrm>
          <a:prstGeom prst="rect">
            <a:avLst/>
          </a:prstGeom>
        </p:spPr>
        <p:txBody>
          <a:bodyPr>
            <a:spAutoFit/>
          </a:bodyPr>
          <a:lstStyle/>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დღევანდელი მდგომარეობით, ჯსგპ როლი შესაძლოა განვასაზღვროთ შემდეგნაირად;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Sylfaen" panose="010A0502050306030303" pitchFamily="18" charset="0"/>
              </a:rPr>
              <a:t>ქმნის</a:t>
            </a: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 სხვადასხვა მოდულების შჯსდს დაკვეთის შესაბამისად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ზოგადად სისტემის და მისი ცალკეული კომპონენტების მუდმივ განახლებას ბიზნეს პროცესის ცვლილების პარალელურად</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ახდენს სიტემის მუდმივ ტექნიკურ განახლებას</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აწარმოებს მონიტორინგს სისტემის გამართულად მუშაობაზე</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Sylfaen" panose="010A0502050306030303" pitchFamily="18" charset="0"/>
              <a:buChar char="-"/>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ეხმარება მომხმრებლებს სხვადასხვა მიმდინარე საკითხების გადაჭრაში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ka-GE" dirty="0">
                <a:solidFill>
                  <a:srgbClr val="000000"/>
                </a:solidFill>
                <a:latin typeface="Sylfaen" panose="010A0502050306030303" pitchFamily="18" charset="0"/>
                <a:ea typeface="Calibri" panose="020F0502020204030204" pitchFamily="34" charset="0"/>
                <a:cs typeface="Times New Roman" panose="02020603050405020304" pitchFamily="18" charset="0"/>
              </a:rPr>
              <a:t>იმ შემთხვევაში თუ პროექტის დასრულებამდე, შჯსდს მიერ არ მოხდება სისტემის სრულად გადაბარება (და არა ნაწილობრივ, ცალკეული მოდულების), ერთ ერთი მოდულის მყობრიდან გამოსვლამ, შესაძლოა გამოიწვიოს ყველა სხვა მოდულების გაჩერება, რომელსაც თითოეული სისტემა იყენებს, საბოლოო ჯამში კი მივიღებთ მეტად არასასურველ პროცესს სისტემის გაჩერების კუთხით, რაც აისახება საქართველოს თითოეულ მოქალაქეზე, რომელსაც დაუდგება საჭიროება მიიღოს სამედიცინო სერვისი, რაც ჯაჭვურ რეაქციაში იქნება სხვადასხხვა რგოლების მუშაობის მუშაობის შეფერხებაში ფაქტიურად ყველა მიმართულებით, რისი ჩამონათვალიც მოცემულია დანართი #1 ში.  </a:t>
            </a:r>
            <a:endParaRPr lang="ka-GE" sz="24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0118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chemeClr val="accent2">
                    <a:lumMod val="50000"/>
                  </a:schemeClr>
                </a:solidFill>
              </a:rPr>
              <a:t>ნაწილი </a:t>
            </a:r>
            <a:r>
              <a:rPr lang="en-US" sz="2800" b="1" dirty="0" smtClean="0">
                <a:solidFill>
                  <a:schemeClr val="accent2">
                    <a:lumMod val="50000"/>
                  </a:schemeClr>
                </a:solidFill>
              </a:rPr>
              <a:t>III : </a:t>
            </a:r>
            <a:endParaRPr lang="ka-GE" sz="2800" b="1" dirty="0" smtClean="0">
              <a:solidFill>
                <a:schemeClr val="accent2">
                  <a:lumMod val="50000"/>
                </a:schemeClr>
              </a:solidFill>
            </a:endParaRPr>
          </a:p>
          <a:p>
            <a:pPr marL="0" indent="0" algn="ctr">
              <a:buNone/>
            </a:pPr>
            <a:endParaRPr lang="ka-GE" sz="2800" b="1" dirty="0" smtClean="0">
              <a:solidFill>
                <a:schemeClr val="accent2">
                  <a:lumMod val="50000"/>
                </a:schemeClr>
              </a:solidFill>
            </a:endParaRPr>
          </a:p>
          <a:p>
            <a:pPr marL="0" indent="0" algn="ctr">
              <a:buNone/>
            </a:pPr>
            <a:r>
              <a:rPr lang="ka-GE" sz="2800" dirty="0">
                <a:solidFill>
                  <a:schemeClr val="accent2">
                    <a:lumMod val="50000"/>
                  </a:schemeClr>
                </a:solidFill>
                <a:cs typeface="Arial" pitchFamily="34" charset="0"/>
              </a:rPr>
              <a:t>გადაბარების სამოქმედო გეგმა</a:t>
            </a:r>
            <a:endParaRPr lang="en-US" sz="2800" dirty="0">
              <a:solidFill>
                <a:schemeClr val="accent2">
                  <a:lumMod val="50000"/>
                </a:schemeClr>
              </a:solidFill>
              <a:cs typeface="Arial" pitchFamily="34" charset="0"/>
            </a:endParaRPr>
          </a:p>
        </p:txBody>
      </p:sp>
    </p:spTree>
    <p:extLst>
      <p:ext uri="{BB962C8B-B14F-4D97-AF65-F5344CB8AC3E}">
        <p14:creationId xmlns:p14="http://schemas.microsoft.com/office/powerpoint/2010/main" val="2482449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აქტივობები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186674"/>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44107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 – 2 ნოემბერი</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პერიოდები / ვადები</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500399"/>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გადაწყვეტილება სცენარის ასარჩევად</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92865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პროცესის კოორდინატორის დანიშვნა სამინისტროს მხრიდან</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550662"/>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სამომხმარებელო დოკუმენტაციის მომზადება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4244689"/>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ტექნიკური დოკუმენტაციის მომზადება</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882012"/>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სახელფასო ანაზღაურების საკითხების დარეგულირება</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553664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სსიპ-ს შექმნა</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34001" y="2936625"/>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 – 2 ნოემბერი</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50739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 დეკემბერი, 2014</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25036" y="415112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a:solidFill>
                  <a:schemeClr val="bg1"/>
                </a:solidFill>
                <a:ea typeface="Times New Roman"/>
                <a:cs typeface="Arial" pitchFamily="34" charset="0"/>
              </a:rPr>
              <a:t>ნოემბერი / დეკემბერი, 2014</a:t>
            </a:r>
            <a:endParaRPr lang="ka-GE" sz="1600" dirty="0">
              <a:solidFill>
                <a:schemeClr val="bg1"/>
              </a:solidFill>
              <a:ea typeface="Times New Roman"/>
              <a:cs typeface="Arial" pitchFamily="34" charset="0"/>
            </a:endParaRPr>
          </a:p>
        </p:txBody>
      </p:sp>
      <p:sp>
        <p:nvSpPr>
          <p:cNvPr id="20" name="Content Placeholder 5"/>
          <p:cNvSpPr txBox="1">
            <a:spLocks/>
          </p:cNvSpPr>
          <p:nvPr/>
        </p:nvSpPr>
        <p:spPr>
          <a:xfrm>
            <a:off x="5325036" y="4876800"/>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2014</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25036" y="547732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 დეკემბერი, 2014</a:t>
            </a: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185798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აქტივობები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1920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44107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2014</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პერიოდები / ვადები</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500399"/>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ხარჯების ბიუჯეტში გათვალისწინება</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92865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მომსახურების შესყიდვების პროცედურები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550662"/>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სსიპ-ის ან დეპარტამენტის აღჭურვა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3991611"/>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ჯადრების აყვანა</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43904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კადრების მომზადება</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25036" y="289258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იანვარი / თებერვალი, 2015</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43201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ნოემბერი / დეკემბერი, 2014</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11589" y="3891975"/>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ea typeface="Times New Roman"/>
                <a:cs typeface="Arial" pitchFamily="34" charset="0"/>
              </a:rPr>
              <a:t>ნოემბერი, 2014 - იანვარი, 2015</a:t>
            </a:r>
            <a:endParaRPr lang="ka-GE" sz="1600" dirty="0">
              <a:solidFill>
                <a:schemeClr val="bg1"/>
              </a:solidFill>
              <a:ea typeface="Times New Roman"/>
              <a:cs typeface="Arial" pitchFamily="34" charset="0"/>
            </a:endParaRPr>
          </a:p>
        </p:txBody>
      </p:sp>
      <p:sp>
        <p:nvSpPr>
          <p:cNvPr id="20" name="Content Placeholder 5"/>
          <p:cNvSpPr txBox="1">
            <a:spLocks/>
          </p:cNvSpPr>
          <p:nvPr/>
        </p:nvSpPr>
        <p:spPr>
          <a:xfrm>
            <a:off x="5325036" y="4375197"/>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დეკემბერი, 2014 - მაისი, 2015</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11589" y="4826705"/>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იანვარი / მაისი, 2015</a:t>
            </a:r>
            <a:endParaRPr lang="ka-GE" sz="1600" dirty="0">
              <a:solidFill>
                <a:schemeClr val="bg1"/>
              </a:solidFill>
              <a:latin typeface="+mj-lt"/>
              <a:ea typeface="Times New Roman"/>
              <a:cs typeface="Arial" pitchFamily="34" charset="0"/>
            </a:endParaRPr>
          </a:p>
        </p:txBody>
      </p:sp>
      <p:sp>
        <p:nvSpPr>
          <p:cNvPr id="22" name="TextBox 21"/>
          <p:cNvSpPr txBox="1"/>
          <p:nvPr/>
        </p:nvSpPr>
        <p:spPr>
          <a:xfrm>
            <a:off x="381000" y="488647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ეტაპობრივი გადაბარება</a:t>
            </a:r>
            <a:endParaRPr lang="en-US" sz="1600" dirty="0">
              <a:solidFill>
                <a:schemeClr val="accent2">
                  <a:lumMod val="50000"/>
                </a:schemeClr>
              </a:solidFill>
              <a:latin typeface="+mj-lt"/>
              <a:cs typeface="Arial" pitchFamily="34" charset="0"/>
            </a:endParaRPr>
          </a:p>
        </p:txBody>
      </p:sp>
      <p:sp>
        <p:nvSpPr>
          <p:cNvPr id="23" name="TextBox 22"/>
          <p:cNvSpPr txBox="1"/>
          <p:nvPr/>
        </p:nvSpPr>
        <p:spPr>
          <a:xfrm>
            <a:off x="381000" y="5333910"/>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საპორტი</a:t>
            </a:r>
            <a:endParaRPr lang="en-US" sz="1600" dirty="0">
              <a:solidFill>
                <a:schemeClr val="accent2">
                  <a:lumMod val="50000"/>
                </a:schemeClr>
              </a:solidFill>
              <a:latin typeface="+mj-lt"/>
              <a:cs typeface="Arial" pitchFamily="34" charset="0"/>
            </a:endParaRPr>
          </a:p>
        </p:txBody>
      </p:sp>
      <p:sp>
        <p:nvSpPr>
          <p:cNvPr id="24" name="TextBox 23"/>
          <p:cNvSpPr txBox="1"/>
          <p:nvPr/>
        </p:nvSpPr>
        <p:spPr>
          <a:xfrm>
            <a:off x="381000" y="576524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სუპერვიზია</a:t>
            </a:r>
            <a:endParaRPr lang="en-US" sz="1600" dirty="0">
              <a:solidFill>
                <a:schemeClr val="accent2">
                  <a:lumMod val="50000"/>
                </a:schemeClr>
              </a:solidFill>
              <a:latin typeface="+mj-lt"/>
              <a:cs typeface="Arial" pitchFamily="34" charset="0"/>
            </a:endParaRPr>
          </a:p>
        </p:txBody>
      </p:sp>
      <p:sp>
        <p:nvSpPr>
          <p:cNvPr id="25" name="Content Placeholder 5"/>
          <p:cNvSpPr txBox="1">
            <a:spLocks/>
          </p:cNvSpPr>
          <p:nvPr/>
        </p:nvSpPr>
        <p:spPr>
          <a:xfrm>
            <a:off x="5325036" y="527458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2015 წლის აგვისტომდე</a:t>
            </a:r>
            <a:endParaRPr lang="ka-GE" sz="1600" dirty="0">
              <a:solidFill>
                <a:schemeClr val="bg1"/>
              </a:solidFill>
              <a:latin typeface="+mj-lt"/>
              <a:ea typeface="Times New Roman"/>
              <a:cs typeface="Arial" pitchFamily="34" charset="0"/>
            </a:endParaRPr>
          </a:p>
        </p:txBody>
      </p:sp>
      <p:sp>
        <p:nvSpPr>
          <p:cNvPr id="26" name="Content Placeholder 5"/>
          <p:cNvSpPr txBox="1">
            <a:spLocks/>
          </p:cNvSpPr>
          <p:nvPr/>
        </p:nvSpPr>
        <p:spPr>
          <a:xfrm>
            <a:off x="5325036" y="568984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2015 წლის აგვისტომდე</a:t>
            </a:r>
            <a:endParaRPr lang="ka-GE" sz="1600" dirty="0">
              <a:solidFill>
                <a:schemeClr val="bg1"/>
              </a:solidFill>
              <a:latin typeface="+mj-lt"/>
              <a:ea typeface="Times New Roman"/>
              <a:cs typeface="Arial" pitchFamily="34" charset="0"/>
            </a:endParaRPr>
          </a:p>
        </p:txBody>
      </p:sp>
    </p:spTree>
    <p:extLst>
      <p:ext uri="{BB962C8B-B14F-4D97-AF65-F5344CB8AC3E}">
        <p14:creationId xmlns:p14="http://schemas.microsoft.com/office/powerpoint/2010/main" val="3229987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1447800"/>
            <a:ext cx="7772400" cy="838200"/>
          </a:xfrm>
          <a:prstGeom prst="rect">
            <a:avLst/>
          </a:prstGeom>
          <a:solidFill>
            <a:srgbClr val="C00000"/>
          </a:solidFill>
          <a:ln w="9525">
            <a:solidFill>
              <a:srgbClr val="C00000"/>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400" b="1">
                <a:solidFill>
                  <a:schemeClr val="tx2"/>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a:lstStyle>
          <a:p>
            <a:pPr algn="ctr"/>
            <a:r>
              <a:rPr lang="ka-GE" kern="0" dirty="0" smtClean="0">
                <a:solidFill>
                  <a:schemeClr val="bg1"/>
                </a:solidFill>
              </a:rPr>
              <a:t>ჯდესს-ის არ გადაბარების შედეგები</a:t>
            </a:r>
            <a:endParaRPr lang="en-US" kern="0" dirty="0">
              <a:solidFill>
                <a:srgbClr val="FFC000"/>
              </a:solidFill>
            </a:endParaRPr>
          </a:p>
        </p:txBody>
      </p:sp>
    </p:spTree>
    <p:extLst>
      <p:ext uri="{BB962C8B-B14F-4D97-AF65-F5344CB8AC3E}">
        <p14:creationId xmlns:p14="http://schemas.microsoft.com/office/powerpoint/2010/main" val="3505787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609600"/>
          </a:xfrm>
        </p:spPr>
        <p:txBody>
          <a:bodyPr/>
          <a:lstStyle/>
          <a:p>
            <a:pPr algn="ctr"/>
            <a:r>
              <a:rPr lang="ka-GE" dirty="0" smtClean="0">
                <a:solidFill>
                  <a:schemeClr val="accent2">
                    <a:lumMod val="50000"/>
                  </a:schemeClr>
                </a:solidFill>
              </a:rPr>
              <a:t>დღევანდელი პრეზენტაციის თემები</a:t>
            </a:r>
            <a:endParaRPr lang="en-US" dirty="0">
              <a:solidFill>
                <a:schemeClr val="accent2">
                  <a:lumMod val="50000"/>
                </a:schemeClr>
              </a:solidFill>
            </a:endParaRPr>
          </a:p>
        </p:txBody>
      </p:sp>
      <p:sp>
        <p:nvSpPr>
          <p:cNvPr id="3" name="Content Placeholder 2"/>
          <p:cNvSpPr>
            <a:spLocks noGrp="1"/>
          </p:cNvSpPr>
          <p:nvPr>
            <p:ph idx="1"/>
          </p:nvPr>
        </p:nvSpPr>
        <p:spPr>
          <a:xfrm>
            <a:off x="685800" y="2209800"/>
            <a:ext cx="8229600" cy="4114800"/>
          </a:xfrm>
        </p:spPr>
        <p:txBody>
          <a:bodyPr/>
          <a:lstStyle/>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a:t>
            </a:r>
            <a:r>
              <a:rPr lang="en-US" sz="2200" b="1"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ზოგადი მიმოხილვა</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a:t>
            </a:r>
            <a:r>
              <a:rPr lang="en-US" sz="2200" dirty="0">
                <a:solidFill>
                  <a:schemeClr val="accent2">
                    <a:lumMod val="50000"/>
                  </a:schemeClr>
                </a:solidFill>
              </a:rPr>
              <a:t>: </a:t>
            </a:r>
            <a:r>
              <a:rPr lang="ka-GE" sz="2200" dirty="0">
                <a:solidFill>
                  <a:schemeClr val="accent2">
                    <a:lumMod val="50000"/>
                  </a:schemeClr>
                </a:solidFill>
                <a:cs typeface="Arial" pitchFamily="34" charset="0"/>
              </a:rPr>
              <a:t>ჯანმრთელობის დაცვის ერთიანი საინფორმაციო </a:t>
            </a:r>
            <a:r>
              <a:rPr lang="ka-GE" sz="2200" dirty="0" smtClean="0">
                <a:solidFill>
                  <a:schemeClr val="accent2">
                    <a:lumMod val="50000"/>
                  </a:schemeClr>
                </a:solidFill>
                <a:cs typeface="Arial" pitchFamily="34" charset="0"/>
              </a:rPr>
              <a:t>	      სისტემის  </a:t>
            </a:r>
            <a:r>
              <a:rPr lang="ka-GE" sz="2200" dirty="0">
                <a:solidFill>
                  <a:schemeClr val="accent2">
                    <a:lumMod val="50000"/>
                  </a:schemeClr>
                </a:solidFill>
                <a:cs typeface="Arial" pitchFamily="34" charset="0"/>
              </a:rPr>
              <a:t>(ჯდესს)  მდგრადობის </a:t>
            </a:r>
            <a:r>
              <a:rPr lang="ka-GE" sz="2200" dirty="0" smtClean="0">
                <a:solidFill>
                  <a:schemeClr val="accent2">
                    <a:lumMod val="50000"/>
                  </a:schemeClr>
                </a:solidFill>
                <a:cs typeface="Arial" pitchFamily="34" charset="0"/>
              </a:rPr>
              <a:t>      		  	      უზრუნველყოფის </a:t>
            </a:r>
            <a:r>
              <a:rPr lang="ka-GE" sz="2200" dirty="0">
                <a:solidFill>
                  <a:schemeClr val="accent2">
                    <a:lumMod val="50000"/>
                  </a:schemeClr>
                </a:solidFill>
                <a:cs typeface="Arial" pitchFamily="34" charset="0"/>
              </a:rPr>
              <a:t>საკითხები</a:t>
            </a:r>
          </a:p>
          <a:p>
            <a:pPr marL="0" indent="0">
              <a:buNone/>
            </a:pPr>
            <a:endParaRPr lang="ka-GE" dirty="0" smtClean="0">
              <a:solidFill>
                <a:schemeClr val="accent2">
                  <a:lumMod val="50000"/>
                </a:schemeClr>
              </a:solidFill>
              <a:cs typeface="Arial" pitchFamily="34" charset="0"/>
            </a:endParaRPr>
          </a:p>
          <a:p>
            <a:pPr marL="0" indent="0">
              <a:buNone/>
            </a:pPr>
            <a:r>
              <a:rPr lang="ka-GE" sz="2200" b="1" dirty="0" smtClean="0">
                <a:solidFill>
                  <a:schemeClr val="accent2">
                    <a:lumMod val="50000"/>
                  </a:schemeClr>
                </a:solidFill>
              </a:rPr>
              <a:t>ნაწილი </a:t>
            </a:r>
            <a:r>
              <a:rPr lang="en-US" sz="2200" b="1" dirty="0" smtClean="0">
                <a:solidFill>
                  <a:schemeClr val="accent2">
                    <a:lumMod val="50000"/>
                  </a:schemeClr>
                </a:solidFill>
              </a:rPr>
              <a:t>III: </a:t>
            </a:r>
            <a:r>
              <a:rPr lang="ka-GE" sz="2200" dirty="0">
                <a:solidFill>
                  <a:schemeClr val="accent2">
                    <a:lumMod val="50000"/>
                  </a:schemeClr>
                </a:solidFill>
                <a:cs typeface="Arial" pitchFamily="34" charset="0"/>
              </a:rPr>
              <a:t>გადაბარების სამოქმედო გეგმა</a:t>
            </a:r>
            <a:endParaRPr lang="en-US" sz="2200" dirty="0">
              <a:solidFill>
                <a:schemeClr val="accent2">
                  <a:lumMod val="50000"/>
                </a:schemeClr>
              </a:solidFill>
              <a:cs typeface="Arial" pitchFamily="34" charset="0"/>
            </a:endParaRPr>
          </a:p>
          <a:p>
            <a:pPr marL="0" indent="0">
              <a:buNone/>
            </a:pPr>
            <a:endParaRPr lang="ka-GE" dirty="0" smtClean="0">
              <a:solidFill>
                <a:srgbClr val="002060"/>
              </a:solidFill>
            </a:endParaRPr>
          </a:p>
          <a:p>
            <a:pPr marL="0" indent="0">
              <a:buNone/>
            </a:pPr>
            <a:endParaRPr lang="en-US" dirty="0">
              <a:solidFill>
                <a:srgbClr val="002060"/>
              </a:solidFill>
            </a:endParaRPr>
          </a:p>
        </p:txBody>
      </p:sp>
    </p:spTree>
    <p:extLst>
      <p:ext uri="{BB962C8B-B14F-4D97-AF65-F5344CB8AC3E}">
        <p14:creationId xmlns:p14="http://schemas.microsoft.com/office/powerpoint/2010/main" val="447196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5443" y="1525984"/>
            <a:ext cx="4173118" cy="2055416"/>
          </a:xfrm>
          <a:prstGeom prst="rect">
            <a:avLst/>
          </a:prstGeom>
        </p:spPr>
      </p:pic>
      <p:sp>
        <p:nvSpPr>
          <p:cNvPr id="5" name="TextBox 4"/>
          <p:cNvSpPr txBox="1"/>
          <p:nvPr/>
        </p:nvSpPr>
        <p:spPr>
          <a:xfrm>
            <a:off x="381000" y="4215586"/>
            <a:ext cx="8534400" cy="2246769"/>
          </a:xfrm>
          <a:prstGeom prst="rect">
            <a:avLst/>
          </a:prstGeom>
          <a:noFill/>
        </p:spPr>
        <p:txBody>
          <a:bodyPr wrap="square" rtlCol="0">
            <a:spAutoFit/>
          </a:bodyPr>
          <a:lstStyle/>
          <a:p>
            <a:pPr algn="ctr" eaLnBrk="1" fontAlgn="auto" hangingPunct="1">
              <a:spcBef>
                <a:spcPts val="0"/>
              </a:spcBef>
              <a:spcAft>
                <a:spcPts val="0"/>
              </a:spcAft>
            </a:pPr>
            <a:endParaRPr lang="en-US" b="0" dirty="0">
              <a:solidFill>
                <a:prstClr val="black"/>
              </a:solidFill>
              <a:latin typeface="Calibri" pitchFamily="34" charset="0"/>
              <a:cs typeface="Calibri" pitchFamily="34" charset="0"/>
            </a:endParaRPr>
          </a:p>
          <a:p>
            <a:pPr algn="ctr" eaLnBrk="1" fontAlgn="auto" hangingPunct="1">
              <a:spcBef>
                <a:spcPts val="0"/>
              </a:spcBef>
              <a:spcAft>
                <a:spcPts val="0"/>
              </a:spcAft>
            </a:pPr>
            <a:endParaRPr lang="ka-GE" sz="20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r>
              <a:rPr lang="ka-GE" sz="2400" b="0" dirty="0" smtClean="0">
                <a:solidFill>
                  <a:srgbClr val="C00000"/>
                </a:solidFill>
                <a:latin typeface="Myriad Pro" pitchFamily="34" charset="0"/>
                <a:cs typeface="Arial" pitchFamily="34" charset="0"/>
              </a:rPr>
              <a:t>საკონტაქტო ინფორმაცია</a:t>
            </a:r>
            <a:r>
              <a:rPr lang="en-US" sz="2400" b="0" dirty="0" smtClean="0">
                <a:solidFill>
                  <a:srgbClr val="C00000"/>
                </a:solidFill>
                <a:latin typeface="Myriad Pro" pitchFamily="34" charset="0"/>
                <a:cs typeface="Arial" pitchFamily="34" charset="0"/>
              </a:rPr>
              <a:t>:</a:t>
            </a:r>
            <a:endParaRPr lang="ka-GE"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2400" b="0" dirty="0" smtClean="0">
              <a:solidFill>
                <a:srgbClr val="C00000"/>
              </a:solidFill>
              <a:latin typeface="Myriad Pro" pitchFamily="34" charset="0"/>
              <a:cs typeface="Arial" pitchFamily="34" charset="0"/>
            </a:endParaRPr>
          </a:p>
          <a:p>
            <a:pPr algn="ctr" eaLnBrk="1" fontAlgn="auto" hangingPunct="1">
              <a:spcBef>
                <a:spcPts val="0"/>
              </a:spcBef>
              <a:spcAft>
                <a:spcPts val="0"/>
              </a:spcAft>
            </a:pPr>
            <a:endParaRPr lang="en-US" sz="1350" b="1" dirty="0" smtClean="0">
              <a:solidFill>
                <a:prstClr val="black"/>
              </a:solidFill>
              <a:latin typeface="Calibri" pitchFamily="34" charset="0"/>
              <a:cs typeface="Calibri" pitchFamily="34" charset="0"/>
            </a:endParaRPr>
          </a:p>
          <a:p>
            <a:pPr algn="ctr" eaLnBrk="1" fontAlgn="auto" hangingPunct="1">
              <a:spcBef>
                <a:spcPts val="0"/>
              </a:spcBef>
              <a:spcAft>
                <a:spcPts val="0"/>
              </a:spcAft>
            </a:pPr>
            <a:r>
              <a:rPr lang="ka-GE" sz="1350" b="1" dirty="0" smtClean="0">
                <a:solidFill>
                  <a:prstClr val="black"/>
                </a:solidFill>
                <a:latin typeface="+mj-lt"/>
                <a:cs typeface="Calibri" pitchFamily="34" charset="0"/>
              </a:rPr>
              <a:t>ალექსანდრე ტურძილაძე</a:t>
            </a:r>
            <a:r>
              <a:rPr lang="en-US" sz="1350" b="0" dirty="0" smtClean="0">
                <a:solidFill>
                  <a:prstClr val="black"/>
                </a:solidFill>
                <a:latin typeface="+mj-lt"/>
                <a:cs typeface="Calibri" pitchFamily="34" charset="0"/>
              </a:rPr>
              <a:t>, </a:t>
            </a:r>
            <a:r>
              <a:rPr lang="ka-GE" sz="1350" b="0" dirty="0" smtClean="0">
                <a:solidFill>
                  <a:prstClr val="black"/>
                </a:solidFill>
                <a:latin typeface="+mj-lt"/>
                <a:cs typeface="Calibri" pitchFamily="34" charset="0"/>
              </a:rPr>
              <a:t>პროგრამის დირექტორი</a:t>
            </a:r>
            <a:r>
              <a:rPr lang="en-US" sz="1350" b="0" dirty="0" smtClean="0">
                <a:solidFill>
                  <a:prstClr val="black"/>
                </a:solidFill>
                <a:latin typeface="+mj-lt"/>
                <a:cs typeface="Calibri" pitchFamily="34" charset="0"/>
              </a:rPr>
              <a:t> – </a:t>
            </a:r>
            <a:r>
              <a:rPr lang="en-US" sz="1350" b="0" u="sng" dirty="0" smtClean="0">
                <a:solidFill>
                  <a:srgbClr val="204B7D"/>
                </a:solidFill>
                <a:latin typeface="+mj-lt"/>
                <a:cs typeface="Calibri" pitchFamily="34" charset="0"/>
              </a:rPr>
              <a:t>aturdziladze@hssp.org.ge</a:t>
            </a:r>
            <a:r>
              <a:rPr lang="en-US" sz="1350" b="0" dirty="0" smtClean="0">
                <a:solidFill>
                  <a:prstClr val="black"/>
                </a:solidFill>
                <a:latin typeface="+mj-lt"/>
                <a:cs typeface="Calibri" pitchFamily="34" charset="0"/>
              </a:rPr>
              <a:t> / (995) </a:t>
            </a:r>
            <a:r>
              <a:rPr lang="ka-GE" sz="1350" b="0" dirty="0" smtClean="0">
                <a:solidFill>
                  <a:prstClr val="black"/>
                </a:solidFill>
                <a:latin typeface="+mj-lt"/>
                <a:cs typeface="Calibri" pitchFamily="34" charset="0"/>
              </a:rPr>
              <a:t>5</a:t>
            </a:r>
            <a:r>
              <a:rPr lang="en-US" sz="1350" b="0" dirty="0" smtClean="0">
                <a:solidFill>
                  <a:prstClr val="black"/>
                </a:solidFill>
                <a:latin typeface="+mj-lt"/>
                <a:cs typeface="Calibri" pitchFamily="34" charset="0"/>
              </a:rPr>
              <a:t>93 22 62 26</a:t>
            </a:r>
          </a:p>
          <a:p>
            <a:pPr algn="ctr" eaLnBrk="1" fontAlgn="auto" hangingPunct="1">
              <a:spcBef>
                <a:spcPts val="0"/>
              </a:spcBef>
              <a:spcAft>
                <a:spcPts val="0"/>
              </a:spcAft>
            </a:pPr>
            <a:endParaRPr lang="en-US" sz="1350" b="0" dirty="0">
              <a:solidFill>
                <a:prstClr val="black"/>
              </a:solidFill>
              <a:latin typeface="+mj-lt"/>
              <a:cs typeface="Calibri" pitchFamily="34" charset="0"/>
            </a:endParaRPr>
          </a:p>
          <a:p>
            <a:pPr algn="ctr" eaLnBrk="1" fontAlgn="auto" hangingPunct="1">
              <a:spcBef>
                <a:spcPts val="0"/>
              </a:spcBef>
              <a:spcAft>
                <a:spcPts val="0"/>
              </a:spcAft>
            </a:pPr>
            <a:r>
              <a:rPr lang="ka-GE" sz="1350" b="1" dirty="0" smtClean="0">
                <a:solidFill>
                  <a:prstClr val="black"/>
                </a:solidFill>
                <a:latin typeface="Arial" pitchFamily="34" charset="0"/>
                <a:cs typeface="Arial" pitchFamily="34" charset="0"/>
              </a:rPr>
              <a:t>ქეთევან თათოშვილი</a:t>
            </a:r>
            <a:r>
              <a:rPr lang="en-US" sz="1350" b="1" dirty="0" smtClean="0">
                <a:solidFill>
                  <a:prstClr val="black"/>
                </a:solidFill>
                <a:latin typeface="Arial" pitchFamily="34" charset="0"/>
                <a:cs typeface="Arial" pitchFamily="34" charset="0"/>
              </a:rPr>
              <a:t>, </a:t>
            </a:r>
            <a:r>
              <a:rPr lang="ka-GE" sz="1350" b="0" dirty="0" smtClean="0">
                <a:solidFill>
                  <a:prstClr val="black"/>
                </a:solidFill>
                <a:latin typeface="Arial" pitchFamily="34" charset="0"/>
                <a:cs typeface="Arial" pitchFamily="34" charset="0"/>
              </a:rPr>
              <a:t>პროგრამის დირექტორის მოადგილე</a:t>
            </a:r>
            <a:r>
              <a:rPr lang="en-US" sz="1350" b="0" dirty="0" smtClean="0">
                <a:solidFill>
                  <a:prstClr val="black"/>
                </a:solidFill>
                <a:latin typeface="Arial" pitchFamily="34" charset="0"/>
                <a:cs typeface="Arial" pitchFamily="34" charset="0"/>
              </a:rPr>
              <a:t>  - </a:t>
            </a:r>
            <a:r>
              <a:rPr lang="en-US" sz="1350" b="0" u="sng" dirty="0" smtClean="0">
                <a:solidFill>
                  <a:srgbClr val="204B7D"/>
                </a:solidFill>
                <a:latin typeface="Arial" pitchFamily="34" charset="0"/>
                <a:cs typeface="Arial" pitchFamily="34" charset="0"/>
              </a:rPr>
              <a:t>ktatoshvili@hssp.org.ge</a:t>
            </a:r>
            <a:r>
              <a:rPr lang="en-US" sz="1350" b="0" dirty="0" smtClean="0">
                <a:solidFill>
                  <a:srgbClr val="204B7D"/>
                </a:solidFill>
                <a:latin typeface="Arial" pitchFamily="34" charset="0"/>
                <a:cs typeface="Arial" pitchFamily="34" charset="0"/>
              </a:rPr>
              <a:t> </a:t>
            </a:r>
            <a:r>
              <a:rPr lang="en-US" sz="1350" b="0" dirty="0" smtClean="0">
                <a:solidFill>
                  <a:prstClr val="black"/>
                </a:solidFill>
                <a:latin typeface="Arial" pitchFamily="34" charset="0"/>
                <a:cs typeface="Arial" pitchFamily="34" charset="0"/>
              </a:rPr>
              <a:t>/ (995) </a:t>
            </a:r>
            <a:r>
              <a:rPr lang="ka-GE" sz="1350" b="0" dirty="0" smtClean="0">
                <a:solidFill>
                  <a:prstClr val="black"/>
                </a:solidFill>
                <a:latin typeface="Arial" pitchFamily="34" charset="0"/>
                <a:cs typeface="Arial" pitchFamily="34" charset="0"/>
              </a:rPr>
              <a:t>5</a:t>
            </a:r>
            <a:r>
              <a:rPr lang="en-US" sz="1350" b="0" dirty="0" smtClean="0">
                <a:solidFill>
                  <a:prstClr val="black"/>
                </a:solidFill>
                <a:latin typeface="Arial" pitchFamily="34" charset="0"/>
                <a:cs typeface="Arial" pitchFamily="34" charset="0"/>
              </a:rPr>
              <a:t>77 73 15 60</a:t>
            </a:r>
          </a:p>
        </p:txBody>
      </p:sp>
      <p:sp>
        <p:nvSpPr>
          <p:cNvPr id="6" name="TextBox 5">
            <a:hlinkClick r:id="rId3" tooltip="ehealth.moh.gov.ge"/>
          </p:cNvPr>
          <p:cNvSpPr txBox="1"/>
          <p:nvPr/>
        </p:nvSpPr>
        <p:spPr>
          <a:xfrm>
            <a:off x="1181100" y="3733800"/>
            <a:ext cx="6781800" cy="646331"/>
          </a:xfrm>
          <a:prstGeom prst="rect">
            <a:avLst/>
          </a:prstGeom>
          <a:noFill/>
        </p:spPr>
        <p:txBody>
          <a:bodyPr wrap="square" rtlCol="0">
            <a:spAutoFit/>
          </a:bodyPr>
          <a:lstStyle/>
          <a:p>
            <a:pPr algn="ctr"/>
            <a:r>
              <a:rPr lang="en-US" sz="3600" u="sng" dirty="0" smtClean="0">
                <a:solidFill>
                  <a:srgbClr val="204B7D"/>
                </a:solidFill>
                <a:latin typeface="Myriad Pro" pitchFamily="34" charset="0"/>
              </a:rPr>
              <a:t>ehealth.moh.gov.ge</a:t>
            </a:r>
            <a:endParaRPr lang="en-US" sz="3600" u="sng" dirty="0">
              <a:solidFill>
                <a:srgbClr val="204B7D"/>
              </a:solidFill>
              <a:latin typeface="Myriad Pro" pitchFamily="34" charset="0"/>
            </a:endParaRPr>
          </a:p>
        </p:txBody>
      </p:sp>
    </p:spTree>
    <p:extLst>
      <p:ext uri="{BB962C8B-B14F-4D97-AF65-F5344CB8AC3E}">
        <p14:creationId xmlns:p14="http://schemas.microsoft.com/office/powerpoint/2010/main" val="3664246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ka-GE" sz="2800" b="1" dirty="0" smtClean="0">
                <a:solidFill>
                  <a:srgbClr val="002060"/>
                </a:solidFill>
              </a:rPr>
              <a:t>ნაწილი </a:t>
            </a:r>
            <a:r>
              <a:rPr lang="en-US" sz="2800" b="1" dirty="0" smtClean="0">
                <a:solidFill>
                  <a:srgbClr val="002060"/>
                </a:solidFill>
              </a:rPr>
              <a:t>I: </a:t>
            </a:r>
            <a:endParaRPr lang="ka-GE" sz="2800" b="1" dirty="0" smtClean="0">
              <a:solidFill>
                <a:srgbClr val="002060"/>
              </a:solidFill>
            </a:endParaRPr>
          </a:p>
          <a:p>
            <a:pPr marL="0" indent="0" algn="ctr">
              <a:buNone/>
            </a:pPr>
            <a:endParaRPr lang="ka-GE" sz="2800" b="1" dirty="0" smtClean="0">
              <a:solidFill>
                <a:srgbClr val="002060"/>
              </a:solidFill>
            </a:endParaRPr>
          </a:p>
          <a:p>
            <a:pPr marL="0" indent="0" algn="ctr">
              <a:buNone/>
            </a:pPr>
            <a:r>
              <a:rPr lang="ka-GE" sz="2800" dirty="0">
                <a:solidFill>
                  <a:schemeClr val="accent2">
                    <a:lumMod val="50000"/>
                  </a:schemeClr>
                </a:solidFill>
                <a:cs typeface="Arial" pitchFamily="34" charset="0"/>
              </a:rPr>
              <a:t>ჯანმრთელობის დაცვის ერთიანი საინფორმაციო სისტემის ზოგადი მიმოხილვა</a:t>
            </a:r>
          </a:p>
        </p:txBody>
      </p:sp>
    </p:spTree>
    <p:extLst>
      <p:ext uri="{BB962C8B-B14F-4D97-AF65-F5344CB8AC3E}">
        <p14:creationId xmlns:p14="http://schemas.microsoft.com/office/powerpoint/2010/main" val="2038364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90800" y="2114624"/>
            <a:ext cx="5410200" cy="1313664"/>
          </a:xfrm>
          <a:prstGeom prst="rect">
            <a:avLst/>
          </a:prstGeom>
          <a:solidFill>
            <a:schemeClr val="bg1">
              <a:lumMod val="95000"/>
            </a:schemeClr>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rgbClr val="002060"/>
              </a:solidFill>
              <a:latin typeface="Arial" pitchFamily="34" charset="0"/>
              <a:cs typeface="Arial" pitchFamily="34" charset="0"/>
            </a:endParaRPr>
          </a:p>
        </p:txBody>
      </p:sp>
      <p:sp>
        <p:nvSpPr>
          <p:cNvPr id="5" name="Rectangle 4"/>
          <p:cNvSpPr/>
          <p:nvPr/>
        </p:nvSpPr>
        <p:spPr>
          <a:xfrm>
            <a:off x="2743200" y="3524036"/>
            <a:ext cx="5257800" cy="1424940"/>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latin typeface="Arial" pitchFamily="34" charset="0"/>
              <a:cs typeface="Arial" pitchFamily="34" charset="0"/>
            </a:endParaRPr>
          </a:p>
        </p:txBody>
      </p:sp>
      <p:sp>
        <p:nvSpPr>
          <p:cNvPr id="7" name="Rectangle 6"/>
          <p:cNvSpPr/>
          <p:nvPr/>
        </p:nvSpPr>
        <p:spPr>
          <a:xfrm>
            <a:off x="2590800" y="5043665"/>
            <a:ext cx="5410200" cy="1338775"/>
          </a:xfrm>
          <a:prstGeom prst="rect">
            <a:avLst/>
          </a:prstGeom>
          <a:solidFill>
            <a:srgbClr val="E4E4E4"/>
          </a:solidFill>
          <a:ln>
            <a:solidFill>
              <a:srgbClr val="E4E4E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b="1" dirty="0">
              <a:solidFill>
                <a:schemeClr val="tx1">
                  <a:lumMod val="85000"/>
                  <a:lumOff val="15000"/>
                </a:schemeClr>
              </a:solidFill>
              <a:latin typeface="+mj-lt"/>
              <a:cs typeface="Arial" pitchFamily="34" charset="0"/>
            </a:endParaRPr>
          </a:p>
        </p:txBody>
      </p:sp>
      <p:sp>
        <p:nvSpPr>
          <p:cNvPr id="8" name="Pentagon 7"/>
          <p:cNvSpPr/>
          <p:nvPr/>
        </p:nvSpPr>
        <p:spPr>
          <a:xfrm>
            <a:off x="1219200" y="4953000"/>
            <a:ext cx="2286000" cy="1473671"/>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effectLst>
                <a:outerShdw blurRad="38100" dist="38100" dir="2700000" algn="tl">
                  <a:srgbClr val="000000">
                    <a:alpha val="43137"/>
                  </a:srgbClr>
                </a:outerShdw>
              </a:effectLst>
              <a:latin typeface="+mj-lt"/>
            </a:endParaRPr>
          </a:p>
        </p:txBody>
      </p:sp>
      <p:sp>
        <p:nvSpPr>
          <p:cNvPr id="9" name="TextBox 8"/>
          <p:cNvSpPr txBox="1"/>
          <p:nvPr/>
        </p:nvSpPr>
        <p:spPr>
          <a:xfrm>
            <a:off x="3762429" y="2278948"/>
            <a:ext cx="4139610" cy="738664"/>
          </a:xfrm>
          <a:prstGeom prst="rect">
            <a:avLst/>
          </a:prstGeom>
          <a:noFill/>
        </p:spPr>
        <p:txBody>
          <a:bodyPr wrap="square" rtlCol="0">
            <a:spAutoFit/>
          </a:bodyPr>
          <a:lstStyle/>
          <a:p>
            <a:r>
              <a:rPr lang="ka-GE" sz="1400" dirty="0" smtClean="0">
                <a:solidFill>
                  <a:srgbClr val="002060"/>
                </a:solidFill>
                <a:latin typeface="+mj-lt"/>
                <a:ea typeface="Verdana" pitchFamily="34" charset="0"/>
                <a:cs typeface="Arial" pitchFamily="34" charset="0"/>
              </a:rPr>
              <a:t>აშშ-ის საერთაშორისო განვითარების სააგენტოს ,,</a:t>
            </a:r>
            <a:r>
              <a:rPr lang="ka-GE" sz="1400" dirty="0" smtClean="0">
                <a:solidFill>
                  <a:srgbClr val="002060"/>
                </a:solidFill>
                <a:latin typeface="+mj-lt"/>
                <a:cs typeface="Arial" pitchFamily="34" charset="0"/>
              </a:rPr>
              <a:t>ჯანდაცვის </a:t>
            </a:r>
            <a:r>
              <a:rPr lang="ka-GE" sz="1400" dirty="0">
                <a:solidFill>
                  <a:srgbClr val="002060"/>
                </a:solidFill>
                <a:latin typeface="+mj-lt"/>
                <a:cs typeface="Arial" pitchFamily="34" charset="0"/>
              </a:rPr>
              <a:t>სისტემის განმტკიცების პროგრამა</a:t>
            </a:r>
            <a:r>
              <a:rPr lang="ka-GE" sz="1400" dirty="0" smtClean="0">
                <a:solidFill>
                  <a:srgbClr val="002060"/>
                </a:solidFill>
                <a:latin typeface="+mj-lt"/>
                <a:cs typeface="Arial" pitchFamily="34" charset="0"/>
              </a:rPr>
              <a:t>” (ოქტომბერი 2009 - სექტემბერი </a:t>
            </a:r>
            <a:r>
              <a:rPr lang="ka-GE" sz="1400" dirty="0" smtClean="0">
                <a:solidFill>
                  <a:srgbClr val="002060"/>
                </a:solidFill>
                <a:latin typeface="+mj-lt"/>
                <a:cs typeface="Arial" pitchFamily="34" charset="0"/>
              </a:rPr>
              <a:t>2015)</a:t>
            </a:r>
            <a:endParaRPr lang="en-US" sz="1400" dirty="0">
              <a:solidFill>
                <a:srgbClr val="002060"/>
              </a:solidFill>
              <a:latin typeface="+mj-lt"/>
              <a:cs typeface="Arial" pitchFamily="34" charset="0"/>
            </a:endParaRPr>
          </a:p>
        </p:txBody>
      </p:sp>
      <p:sp>
        <p:nvSpPr>
          <p:cNvPr id="10" name="TextBox 9"/>
          <p:cNvSpPr txBox="1"/>
          <p:nvPr/>
        </p:nvSpPr>
        <p:spPr>
          <a:xfrm>
            <a:off x="3762429" y="3627346"/>
            <a:ext cx="4215810" cy="1169551"/>
          </a:xfrm>
          <a:prstGeom prst="rect">
            <a:avLst/>
          </a:prstGeom>
          <a:noFill/>
        </p:spPr>
        <p:txBody>
          <a:bodyPr wrap="square" rtlCol="0">
            <a:spAutoFit/>
          </a:bodyPr>
          <a:lstStyle/>
          <a:p>
            <a:r>
              <a:rPr lang="ka-GE" sz="1400" dirty="0" smtClean="0">
                <a:solidFill>
                  <a:schemeClr val="accent2">
                    <a:lumMod val="50000"/>
                  </a:schemeClr>
                </a:solidFill>
                <a:latin typeface="+mj-lt"/>
                <a:ea typeface="Verdana" pitchFamily="34" charset="0"/>
                <a:cs typeface="Arial" pitchFamily="34" charset="0"/>
              </a:rPr>
              <a:t>ხარისხიან სამედიცინო სერვისებზე საქართველოს მოსახლეობის გეოგრაფიული და ფინანსური ხელმისაწვდომობის ზრდა, </a:t>
            </a:r>
            <a:r>
              <a:rPr lang="ka-GE" sz="1400" dirty="0">
                <a:solidFill>
                  <a:schemeClr val="accent2">
                    <a:lumMod val="50000"/>
                  </a:schemeClr>
                </a:solidFill>
                <a:ea typeface="Verdana" pitchFamily="34" charset="0"/>
                <a:cs typeface="Arial" pitchFamily="34" charset="0"/>
              </a:rPr>
              <a:t>სახელმწიფო და კერძო სექტორების გაძლიერების მეშვეობით </a:t>
            </a:r>
            <a:endParaRPr lang="en-US" sz="1400" dirty="0">
              <a:solidFill>
                <a:schemeClr val="accent2">
                  <a:lumMod val="50000"/>
                </a:schemeClr>
              </a:solidFill>
              <a:latin typeface="+mj-lt"/>
              <a:ea typeface="Verdana" pitchFamily="34" charset="0"/>
              <a:cs typeface="Arial" pitchFamily="34" charset="0"/>
            </a:endParaRPr>
          </a:p>
        </p:txBody>
      </p:sp>
      <p:sp>
        <p:nvSpPr>
          <p:cNvPr id="12" name="TextBox 11"/>
          <p:cNvSpPr txBox="1"/>
          <p:nvPr/>
        </p:nvSpPr>
        <p:spPr>
          <a:xfrm>
            <a:off x="3800529" y="5377192"/>
            <a:ext cx="4139610" cy="523220"/>
          </a:xfrm>
          <a:prstGeom prst="rect">
            <a:avLst/>
          </a:prstGeom>
          <a:noFill/>
        </p:spPr>
        <p:txBody>
          <a:bodyPr wrap="square" rtlCol="0">
            <a:spAutoFit/>
          </a:bodyPr>
          <a:lstStyle/>
          <a:p>
            <a:r>
              <a:rPr lang="ka-GE" sz="1400" dirty="0" smtClean="0">
                <a:solidFill>
                  <a:srgbClr val="002060"/>
                </a:solidFill>
                <a:latin typeface="+mj-lt"/>
                <a:cs typeface="Arial" pitchFamily="34" charset="0"/>
              </a:rPr>
              <a:t>ჯანმრთელობის დაცვის ერთიანი საინფორმაციო სისტემა</a:t>
            </a:r>
            <a:r>
              <a:rPr lang="en-US" sz="1400" dirty="0" smtClean="0">
                <a:solidFill>
                  <a:srgbClr val="002060"/>
                </a:solidFill>
                <a:latin typeface="+mj-lt"/>
                <a:cs typeface="Arial" pitchFamily="34" charset="0"/>
              </a:rPr>
              <a:t> (HMIS)</a:t>
            </a:r>
            <a:endParaRPr lang="en-US" sz="1400" dirty="0">
              <a:solidFill>
                <a:srgbClr val="002060"/>
              </a:solidFill>
              <a:latin typeface="+mj-lt"/>
              <a:cs typeface="Arial" pitchFamily="34" charset="0"/>
            </a:endParaRPr>
          </a:p>
        </p:txBody>
      </p:sp>
      <p:sp>
        <p:nvSpPr>
          <p:cNvPr id="13" name="TextBox 12"/>
          <p:cNvSpPr txBox="1"/>
          <p:nvPr/>
        </p:nvSpPr>
        <p:spPr>
          <a:xfrm>
            <a:off x="457200" y="1320140"/>
            <a:ext cx="7924800" cy="415498"/>
          </a:xfrm>
          <a:prstGeom prst="rect">
            <a:avLst/>
          </a:prstGeom>
          <a:noFill/>
        </p:spPr>
        <p:txBody>
          <a:bodyPr wrap="square" rtlCol="0">
            <a:spAutoFit/>
          </a:bodyPr>
          <a:lstStyle/>
          <a:p>
            <a:pPr algn="ctr"/>
            <a:r>
              <a:rPr lang="ka-GE" sz="2100" b="1" dirty="0" smtClean="0">
                <a:solidFill>
                  <a:srgbClr val="002060"/>
                </a:solidFill>
                <a:latin typeface="Myriad Pro" pitchFamily="34" charset="0"/>
                <a:cs typeface="Arial" pitchFamily="34" charset="0"/>
              </a:rPr>
              <a:t>,,ჯანდაცვის სისტემის განმტკიცების პროგრამის”</a:t>
            </a:r>
            <a:r>
              <a:rPr lang="ka-GE" sz="2100" b="1" dirty="0">
                <a:solidFill>
                  <a:srgbClr val="002060"/>
                </a:solidFill>
                <a:latin typeface="Myriad Pro" pitchFamily="34" charset="0"/>
                <a:cs typeface="Arial" pitchFamily="34" charset="0"/>
              </a:rPr>
              <a:t> </a:t>
            </a:r>
            <a:r>
              <a:rPr lang="ka-GE" sz="2100" b="1" dirty="0" smtClean="0">
                <a:solidFill>
                  <a:srgbClr val="002060"/>
                </a:solidFill>
                <a:latin typeface="Myriad Pro" pitchFamily="34" charset="0"/>
                <a:cs typeface="Arial" pitchFamily="34" charset="0"/>
              </a:rPr>
              <a:t>შესახებ</a:t>
            </a:r>
            <a:endParaRPr lang="en-US" sz="2100" b="1" dirty="0">
              <a:solidFill>
                <a:srgbClr val="002060"/>
              </a:solidFill>
              <a:latin typeface="Myriad Pro" pitchFamily="34" charset="0"/>
              <a:cs typeface="Arial" pitchFamily="34" charset="0"/>
            </a:endParaRPr>
          </a:p>
        </p:txBody>
      </p:sp>
      <p:sp>
        <p:nvSpPr>
          <p:cNvPr id="15" name="Pentagon 14"/>
          <p:cNvSpPr/>
          <p:nvPr/>
        </p:nvSpPr>
        <p:spPr>
          <a:xfrm>
            <a:off x="1219200" y="3429000"/>
            <a:ext cx="2286000" cy="1566244"/>
          </a:xfrm>
          <a:prstGeom prst="homePlate">
            <a:avLst/>
          </a:prstGeom>
          <a:solidFill>
            <a:srgbClr val="B62C2F"/>
          </a:solidFill>
          <a:ln>
            <a:solidFill>
              <a:srgbClr val="B62C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6" name="Pentagon 15"/>
          <p:cNvSpPr/>
          <p:nvPr/>
        </p:nvSpPr>
        <p:spPr>
          <a:xfrm>
            <a:off x="1219200" y="2023892"/>
            <a:ext cx="2286000" cy="1495128"/>
          </a:xfrm>
          <a:prstGeom prst="homePlate">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effectLst>
                <a:outerShdw blurRad="38100" dist="38100" dir="2700000" algn="tl">
                  <a:srgbClr val="000000">
                    <a:alpha val="43137"/>
                  </a:srgbClr>
                </a:outerShdw>
              </a:effectLst>
              <a:latin typeface="+mj-lt"/>
            </a:endParaRPr>
          </a:p>
        </p:txBody>
      </p:sp>
      <p:sp>
        <p:nvSpPr>
          <p:cNvPr id="18" name="TextBox 17"/>
          <p:cNvSpPr txBox="1"/>
          <p:nvPr/>
        </p:nvSpPr>
        <p:spPr>
          <a:xfrm>
            <a:off x="1633002" y="2648280"/>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პროექტი</a:t>
            </a:r>
            <a:endParaRPr lang="en-US" sz="1600" b="1" dirty="0">
              <a:solidFill>
                <a:srgbClr val="FFFFFF"/>
              </a:solidFill>
              <a:effectLst>
                <a:outerShdw blurRad="38100" dist="38100" dir="2700000" algn="tl">
                  <a:srgbClr val="000000">
                    <a:alpha val="43137"/>
                  </a:srgbClr>
                </a:outerShdw>
              </a:effectLst>
            </a:endParaRPr>
          </a:p>
        </p:txBody>
      </p:sp>
      <p:sp>
        <p:nvSpPr>
          <p:cNvPr id="19" name="TextBox 18"/>
          <p:cNvSpPr txBox="1"/>
          <p:nvPr/>
        </p:nvSpPr>
        <p:spPr>
          <a:xfrm>
            <a:off x="1633003" y="4112664"/>
            <a:ext cx="1219291" cy="279796"/>
          </a:xfrm>
          <a:prstGeom prst="rect">
            <a:avLst/>
          </a:prstGeom>
          <a:noFill/>
        </p:spPr>
        <p:txBody>
          <a:bodyPr wrap="square" rtlCol="0">
            <a:spAutoFit/>
          </a:bodyPr>
          <a:lstStyle/>
          <a:p>
            <a:pPr lvl="0"/>
            <a:r>
              <a:rPr lang="ka-GE" sz="1600" b="1" dirty="0" smtClean="0">
                <a:solidFill>
                  <a:srgbClr val="FFFFFF"/>
                </a:solidFill>
                <a:effectLst>
                  <a:outerShdw blurRad="38100" dist="38100" dir="2700000" algn="tl">
                    <a:srgbClr val="000000">
                      <a:alpha val="43137"/>
                    </a:srgbClr>
                  </a:outerShdw>
                </a:effectLst>
                <a:latin typeface="+mj-lt"/>
              </a:rPr>
              <a:t>მისია</a:t>
            </a:r>
            <a:endParaRPr lang="en-US" sz="1600" b="1" dirty="0">
              <a:solidFill>
                <a:srgbClr val="FFFFFF"/>
              </a:solidFill>
              <a:effectLst>
                <a:outerShdw blurRad="38100" dist="38100" dir="2700000" algn="tl">
                  <a:srgbClr val="000000">
                    <a:alpha val="43137"/>
                  </a:srgbClr>
                </a:outerShdw>
              </a:effectLst>
            </a:endParaRPr>
          </a:p>
        </p:txBody>
      </p:sp>
      <p:sp>
        <p:nvSpPr>
          <p:cNvPr id="20" name="TextBox 19"/>
          <p:cNvSpPr txBox="1"/>
          <p:nvPr/>
        </p:nvSpPr>
        <p:spPr>
          <a:xfrm>
            <a:off x="1633002" y="5410200"/>
            <a:ext cx="1508594" cy="483285"/>
          </a:xfrm>
          <a:prstGeom prst="rect">
            <a:avLst/>
          </a:prstGeom>
          <a:noFill/>
          <a:ln>
            <a:solidFill>
              <a:srgbClr val="B62C2F"/>
            </a:solidFill>
          </a:ln>
        </p:spPr>
        <p:txBody>
          <a:bodyPr wrap="square" rtlCol="0">
            <a:spAutoFit/>
          </a:bodyPr>
          <a:lstStyle/>
          <a:p>
            <a:pPr lvl="0"/>
            <a:r>
              <a:rPr lang="ka-GE" sz="1600" b="1" dirty="0">
                <a:solidFill>
                  <a:srgbClr val="FFFFFF"/>
                </a:solidFill>
                <a:effectLst>
                  <a:outerShdw blurRad="38100" dist="38100" dir="2700000" algn="tl">
                    <a:srgbClr val="000000">
                      <a:alpha val="43137"/>
                    </a:srgbClr>
                  </a:outerShdw>
                </a:effectLst>
                <a:latin typeface="+mj-lt"/>
              </a:rPr>
              <a:t>მთავარი </a:t>
            </a:r>
            <a:r>
              <a:rPr lang="ka-GE" sz="1600" b="1" dirty="0" smtClean="0">
                <a:solidFill>
                  <a:srgbClr val="FFFFFF"/>
                </a:solidFill>
                <a:effectLst>
                  <a:outerShdw blurRad="38100" dist="38100" dir="2700000" algn="tl">
                    <a:srgbClr val="000000">
                      <a:alpha val="43137"/>
                    </a:srgbClr>
                  </a:outerShdw>
                </a:effectLst>
                <a:latin typeface="+mj-lt"/>
              </a:rPr>
              <a:t>პროდუქტი</a:t>
            </a:r>
            <a:endParaRPr lang="en-US" sz="16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430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b="1" spc="100" dirty="0">
                <a:solidFill>
                  <a:prstClr val="white"/>
                </a:solidFill>
                <a:latin typeface="Myriad Pro" pitchFamily="34" charset="0"/>
                <a:cs typeface="Calibri" pitchFamily="34" charset="0"/>
              </a:rPr>
              <a:t>ჯანმრთელობის დაცვის ერთიანი საინფორმაციო სისტემის მიზანი</a:t>
            </a: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410200" y="2574426"/>
            <a:ext cx="3505200" cy="3369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ერთიანი სტანდარტები</a:t>
            </a:r>
            <a:endParaRPr lang="ka-GE" sz="1600" b="1" dirty="0">
              <a:solidFill>
                <a:schemeClr val="bg1"/>
              </a:solidFill>
              <a:latin typeface="+mj-lt"/>
              <a:ea typeface="Times New Roman"/>
              <a:cs typeface="Arial" pitchFamily="34" charset="0"/>
            </a:endParaRPr>
          </a:p>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ინფორმაციის  გაცვლა  რეალურ დროში</a:t>
            </a:r>
          </a:p>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მოწესრიგებული</a:t>
            </a:r>
            <a:r>
              <a:rPr lang="ka-GE" sz="1600" b="1" dirty="0" smtClean="0">
                <a:solidFill>
                  <a:schemeClr val="bg1"/>
                </a:solidFill>
                <a:latin typeface="+mj-lt"/>
                <a:ea typeface="Times New Roman"/>
                <a:cs typeface="Arial" pitchFamily="34" charset="0"/>
              </a:rPr>
              <a:t> ფინანსური და სამედიცინო მონაცემები</a:t>
            </a:r>
          </a:p>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სტატისტიკა </a:t>
            </a:r>
            <a:r>
              <a:rPr lang="ka-GE" sz="1600" b="1" dirty="0">
                <a:solidFill>
                  <a:srgbClr val="FFFF00"/>
                </a:solidFill>
                <a:latin typeface="+mj-lt"/>
                <a:ea typeface="Times New Roman"/>
                <a:cs typeface="Arial" pitchFamily="34" charset="0"/>
              </a:rPr>
              <a:t>და </a:t>
            </a:r>
            <a:r>
              <a:rPr lang="ka-GE" sz="1600" b="1" dirty="0" smtClean="0">
                <a:solidFill>
                  <a:srgbClr val="FFFF00"/>
                </a:solidFill>
                <a:latin typeface="+mj-lt"/>
                <a:ea typeface="Times New Roman"/>
                <a:cs typeface="Arial" pitchFamily="34" charset="0"/>
              </a:rPr>
              <a:t>ანალიზი</a:t>
            </a:r>
            <a:endParaRPr lang="ka-GE" sz="1600" b="1" dirty="0">
              <a:solidFill>
                <a:srgbClr val="FFFF00"/>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სისტემის  სარგებელი</a:t>
            </a:r>
            <a:endParaRPr lang="ka-GE" sz="2000" b="1" dirty="0">
              <a:solidFill>
                <a:srgbClr val="FFC000"/>
              </a:solidFill>
              <a:latin typeface="Myriad Pro" pitchFamily="34" charset="0"/>
              <a:cs typeface="Calibri" pitchFamily="34" charset="0"/>
            </a:endParaRPr>
          </a:p>
        </p:txBody>
      </p:sp>
      <p:sp>
        <p:nvSpPr>
          <p:cNvPr id="8" name="Rectangle 7"/>
          <p:cNvSpPr/>
          <p:nvPr/>
        </p:nvSpPr>
        <p:spPr>
          <a:xfrm>
            <a:off x="285750" y="2209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50000"/>
                </a:schemeClr>
              </a:solidFill>
            </a:endParaRPr>
          </a:p>
        </p:txBody>
      </p:sp>
      <p:sp>
        <p:nvSpPr>
          <p:cNvPr id="9" name="TextBox 8"/>
          <p:cNvSpPr txBox="1"/>
          <p:nvPr/>
        </p:nvSpPr>
        <p:spPr>
          <a:xfrm>
            <a:off x="381002" y="2461079"/>
            <a:ext cx="4190999"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პოლიტიკური და </a:t>
            </a:r>
            <a:r>
              <a:rPr lang="ka-GE" sz="1600" dirty="0">
                <a:solidFill>
                  <a:srgbClr val="FF0000"/>
                </a:solidFill>
                <a:latin typeface="+mj-lt"/>
                <a:cs typeface="Arial" pitchFamily="34" charset="0"/>
              </a:rPr>
              <a:t>მართვის შესახებ გადაწყვეტილებების  </a:t>
            </a:r>
            <a:r>
              <a:rPr lang="ka-GE" sz="1600" dirty="0">
                <a:solidFill>
                  <a:schemeClr val="accent2">
                    <a:lumMod val="50000"/>
                  </a:schemeClr>
                </a:solidFill>
                <a:latin typeface="+mj-lt"/>
                <a:cs typeface="Arial" pitchFamily="34" charset="0"/>
              </a:rPr>
              <a:t>მიღება </a:t>
            </a:r>
            <a:r>
              <a:rPr lang="ka-GE" sz="1600" dirty="0">
                <a:solidFill>
                  <a:srgbClr val="FF0000"/>
                </a:solidFill>
                <a:latin typeface="+mj-lt"/>
                <a:cs typeface="Arial" pitchFamily="34" charset="0"/>
              </a:rPr>
              <a:t>სარწმუნო</a:t>
            </a:r>
            <a:r>
              <a:rPr lang="ka-GE" sz="1600" dirty="0">
                <a:solidFill>
                  <a:schemeClr val="accent2">
                    <a:lumMod val="50000"/>
                  </a:schemeClr>
                </a:solidFill>
                <a:latin typeface="+mj-lt"/>
                <a:cs typeface="Arial" pitchFamily="34" charset="0"/>
              </a:rPr>
              <a:t> მონაცემებზე დაყრდნობით</a:t>
            </a:r>
          </a:p>
        </p:txBody>
      </p:sp>
      <p:sp>
        <p:nvSpPr>
          <p:cNvPr id="10" name="Rectangle 9"/>
          <p:cNvSpPr/>
          <p:nvPr/>
        </p:nvSpPr>
        <p:spPr>
          <a:xfrm>
            <a:off x="295274" y="3733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1000" y="3825379"/>
            <a:ext cx="44196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პროცესების სტანდარტიზაციისა და </a:t>
            </a:r>
            <a:r>
              <a:rPr lang="ka-GE" sz="1600" dirty="0" smtClean="0">
                <a:solidFill>
                  <a:schemeClr val="accent2">
                    <a:lumMod val="50000"/>
                  </a:schemeClr>
                </a:solidFill>
                <a:latin typeface="+mj-lt"/>
                <a:cs typeface="Arial" pitchFamily="34" charset="0"/>
              </a:rPr>
              <a:t>გამჭვირვალობის</a:t>
            </a:r>
            <a:r>
              <a:rPr lang="ka-GE" sz="1600" dirty="0">
                <a:solidFill>
                  <a:schemeClr val="accent2">
                    <a:lumMod val="50000"/>
                  </a:schemeClr>
                </a:solidFill>
                <a:latin typeface="+mj-lt"/>
                <a:cs typeface="Arial" pitchFamily="34" charset="0"/>
              </a:rPr>
              <a:t>, მათ შორის მომსახურების </a:t>
            </a:r>
            <a:r>
              <a:rPr lang="ka-GE" sz="1600" dirty="0" smtClean="0">
                <a:solidFill>
                  <a:schemeClr val="accent2">
                    <a:lumMod val="50000"/>
                  </a:schemeClr>
                </a:solidFill>
                <a:latin typeface="+mj-lt"/>
                <a:cs typeface="Arial" pitchFamily="34" charset="0"/>
              </a:rPr>
              <a:t>ხარისხის, უზრუნველყოფა</a:t>
            </a:r>
            <a:endParaRPr lang="ka-GE" sz="1600" dirty="0">
              <a:solidFill>
                <a:schemeClr val="accent2">
                  <a:lumMod val="50000"/>
                </a:schemeClr>
              </a:solidFill>
              <a:latin typeface="+mj-lt"/>
              <a:cs typeface="Arial" pitchFamily="34" charset="0"/>
            </a:endParaRPr>
          </a:p>
        </p:txBody>
      </p:sp>
      <p:sp>
        <p:nvSpPr>
          <p:cNvPr id="12" name="Rectangle 11"/>
          <p:cNvSpPr/>
          <p:nvPr/>
        </p:nvSpPr>
        <p:spPr>
          <a:xfrm>
            <a:off x="295275" y="5257800"/>
            <a:ext cx="4514850" cy="1196529"/>
          </a:xfrm>
          <a:prstGeom prst="rect">
            <a:avLst/>
          </a:prstGeom>
          <a:solidFill>
            <a:schemeClr val="bg1"/>
          </a:solidFill>
          <a:ln>
            <a:solidFill>
              <a:schemeClr val="bg1"/>
            </a:solidFill>
          </a:ln>
          <a:effectLst>
            <a:outerShdw blurRad="63500" dist="38100" dir="1200000" sx="99000" sy="99000" algn="tl"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3" name="TextBox 12"/>
          <p:cNvSpPr txBox="1"/>
          <p:nvPr/>
        </p:nvSpPr>
        <p:spPr>
          <a:xfrm>
            <a:off x="381000" y="5509079"/>
            <a:ext cx="4267200" cy="1077218"/>
          </a:xfrm>
          <a:prstGeom prst="rect">
            <a:avLst/>
          </a:prstGeom>
          <a:noFill/>
        </p:spPr>
        <p:txBody>
          <a:bodyPr wrap="square" rtlCol="0">
            <a:spAutoFit/>
          </a:bodyPr>
          <a:lstStyle/>
          <a:p>
            <a:pPr marL="342900" indent="-342900">
              <a:buFont typeface="Wingdings" pitchFamily="2" charset="2"/>
              <a:buChar char="ü"/>
            </a:pPr>
            <a:r>
              <a:rPr lang="ka-GE" sz="1600" dirty="0">
                <a:solidFill>
                  <a:schemeClr val="accent2">
                    <a:lumMod val="50000"/>
                  </a:schemeClr>
                </a:solidFill>
                <a:latin typeface="+mj-lt"/>
                <a:cs typeface="Arial" pitchFamily="34" charset="0"/>
              </a:rPr>
              <a:t>ჯანმრთელობის დაცვის პროგრამების ეფექტურობის და კონტროლის </a:t>
            </a:r>
            <a:r>
              <a:rPr lang="ka-GE" sz="1600" dirty="0" smtClean="0">
                <a:solidFill>
                  <a:schemeClr val="accent2">
                    <a:lumMod val="50000"/>
                  </a:schemeClr>
                </a:solidFill>
                <a:latin typeface="+mj-lt"/>
                <a:cs typeface="Arial" pitchFamily="34" charset="0"/>
              </a:rPr>
              <a:t>გაუმჯობესება</a:t>
            </a:r>
            <a:r>
              <a:rPr lang="en-US" sz="1600" dirty="0" smtClean="0">
                <a:solidFill>
                  <a:schemeClr val="accent2">
                    <a:lumMod val="50000"/>
                  </a:schemeClr>
                </a:solidFill>
                <a:latin typeface="+mj-lt"/>
                <a:cs typeface="Arial" pitchFamily="34" charset="0"/>
              </a:rPr>
              <a:t>, </a:t>
            </a:r>
            <a:r>
              <a:rPr lang="en-US" sz="1600" dirty="0" err="1" smtClean="0">
                <a:solidFill>
                  <a:srgbClr val="FF0000"/>
                </a:solidFill>
                <a:latin typeface="+mj-lt"/>
                <a:cs typeface="Arial" pitchFamily="34" charset="0"/>
              </a:rPr>
              <a:t>administrirebis</a:t>
            </a:r>
            <a:r>
              <a:rPr lang="en-US" sz="1600" dirty="0" smtClean="0">
                <a:solidFill>
                  <a:schemeClr val="accent2">
                    <a:lumMod val="50000"/>
                  </a:schemeClr>
                </a:solidFill>
                <a:latin typeface="+mj-lt"/>
                <a:cs typeface="Arial" pitchFamily="34" charset="0"/>
              </a:rPr>
              <a:t> </a:t>
            </a:r>
            <a:r>
              <a:rPr lang="ka-GE" sz="1600" dirty="0" smtClean="0">
                <a:solidFill>
                  <a:schemeClr val="accent2">
                    <a:lumMod val="50000"/>
                  </a:schemeClr>
                </a:solidFill>
                <a:latin typeface="+mj-lt"/>
                <a:cs typeface="Arial" pitchFamily="34" charset="0"/>
              </a:rPr>
              <a:t>ხარჯების შემცირება</a:t>
            </a:r>
            <a:endParaRPr lang="en-US" sz="1600" dirty="0">
              <a:solidFill>
                <a:schemeClr val="accent2">
                  <a:lumMod val="50000"/>
                </a:schemeClr>
              </a:solidFill>
              <a:latin typeface="+mj-lt"/>
              <a:cs typeface="Arial" pitchFamily="34" charset="0"/>
            </a:endParaRPr>
          </a:p>
        </p:txBody>
      </p:sp>
    </p:spTree>
    <p:extLst>
      <p:ext uri="{BB962C8B-B14F-4D97-AF65-F5344CB8AC3E}">
        <p14:creationId xmlns:p14="http://schemas.microsoft.com/office/powerpoint/2010/main" val="1515525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05383"/>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8483" y="25446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184,822 </a:t>
            </a:r>
            <a:r>
              <a:rPr lang="ka-GE" sz="1600" dirty="0" smtClean="0">
                <a:solidFill>
                  <a:schemeClr val="bg1"/>
                </a:solidFill>
                <a:latin typeface="+mj-lt"/>
                <a:ea typeface="Times New Roman"/>
                <a:cs typeface="Arial" pitchFamily="34" charset="0"/>
              </a:rPr>
              <a:t>მიმართვა</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smtClean="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smtClean="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480845"/>
            <a:ext cx="4190999"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მიმართვების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3166645"/>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შემთხვევების რეგისტრაციის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82629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ელექტრონული ანგარიშგების მოდული</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4292024"/>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ჯანმრთელობის დაცვის პროგრამების ფინანსური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97782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საინფორმაციო პორტალი (</a:t>
            </a:r>
            <a:r>
              <a:rPr lang="en-US" sz="1600" dirty="0" smtClean="0">
                <a:solidFill>
                  <a:schemeClr val="accent2">
                    <a:lumMod val="50000"/>
                  </a:schemeClr>
                </a:solidFill>
                <a:latin typeface="+mj-lt"/>
                <a:cs typeface="Arial" pitchFamily="34" charset="0"/>
              </a:rPr>
              <a:t>Cloud)</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5417403"/>
            <a:ext cx="4267200" cy="830997"/>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0000"/>
                </a:solidFill>
                <a:latin typeface="+mj-lt"/>
                <a:cs typeface="Arial" pitchFamily="34" charset="0"/>
              </a:rPr>
              <a:t>სამედიცინო სერვისებით მოსარგებლეთა რეგისტრაციის მოდული</a:t>
            </a:r>
            <a:endParaRPr lang="en-US" sz="1600" dirty="0">
              <a:solidFill>
                <a:srgbClr val="FF0000"/>
              </a:solidFill>
              <a:latin typeface="+mj-lt"/>
              <a:cs typeface="Arial" pitchFamily="34" charset="0"/>
            </a:endParaRPr>
          </a:p>
        </p:txBody>
      </p:sp>
      <p:sp>
        <p:nvSpPr>
          <p:cNvPr id="17" name="Content Placeholder 5"/>
          <p:cNvSpPr txBox="1">
            <a:spLocks/>
          </p:cNvSpPr>
          <p:nvPr/>
        </p:nvSpPr>
        <p:spPr>
          <a:xfrm>
            <a:off x="5334001" y="32304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1,063,317 </a:t>
            </a:r>
            <a:r>
              <a:rPr lang="ka-GE" sz="1600" dirty="0" smtClean="0">
                <a:solidFill>
                  <a:schemeClr val="bg1"/>
                </a:solidFill>
                <a:latin typeface="+mj-lt"/>
                <a:ea typeface="Times New Roman"/>
                <a:cs typeface="Arial" pitchFamily="34" charset="0"/>
              </a:rPr>
              <a:t>შემთხვევა</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76697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37,206 </a:t>
            </a:r>
            <a:r>
              <a:rPr lang="ka-GE" sz="1600" dirty="0" smtClean="0">
                <a:solidFill>
                  <a:schemeClr val="bg1"/>
                </a:solidFill>
                <a:latin typeface="+mj-lt"/>
                <a:ea typeface="Times New Roman"/>
                <a:cs typeface="Arial" pitchFamily="34" charset="0"/>
              </a:rPr>
              <a:t>შესრულება</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4001" y="4355811"/>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289,142,147 </a:t>
            </a:r>
            <a:r>
              <a:rPr lang="ka-GE" sz="1600" dirty="0" smtClean="0">
                <a:solidFill>
                  <a:schemeClr val="bg1"/>
                </a:solidFill>
                <a:latin typeface="+mj-lt"/>
                <a:ea typeface="Times New Roman"/>
                <a:cs typeface="Arial" pitchFamily="34" charset="0"/>
              </a:rPr>
              <a:t>ლარი </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0" y="491850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1763 </a:t>
            </a:r>
            <a:r>
              <a:rPr lang="ka-GE" sz="1600" dirty="0" smtClean="0">
                <a:solidFill>
                  <a:schemeClr val="bg1"/>
                </a:solidFill>
                <a:latin typeface="+mj-lt"/>
                <a:ea typeface="Times New Roman"/>
                <a:cs typeface="Arial" pitchFamily="34" charset="0"/>
              </a:rPr>
              <a:t>დაწესებულება</a:t>
            </a:r>
            <a:r>
              <a:rPr lang="ka-GE" sz="1600" b="1" dirty="0">
                <a:solidFill>
                  <a:schemeClr val="bg1"/>
                </a:solidFill>
                <a:latin typeface="+mj-lt"/>
                <a:ea typeface="Times New Roman"/>
                <a:cs typeface="Arial" pitchFamily="34" charset="0"/>
              </a:rPr>
              <a:t> </a:t>
            </a:r>
            <a:r>
              <a:rPr lang="ka-GE" sz="1600" b="1" dirty="0" smtClean="0">
                <a:solidFill>
                  <a:schemeClr val="bg1"/>
                </a:solidFill>
                <a:latin typeface="+mj-lt"/>
                <a:ea typeface="Times New Roman"/>
                <a:cs typeface="Arial" pitchFamily="34" charset="0"/>
              </a:rPr>
              <a:t>/ 494,842 </a:t>
            </a:r>
            <a:r>
              <a:rPr lang="ka-GE" sz="1600" dirty="0" smtClean="0">
                <a:solidFill>
                  <a:srgbClr val="FFFF00"/>
                </a:solidFill>
                <a:latin typeface="+mj-lt"/>
                <a:ea typeface="Times New Roman"/>
                <a:cs typeface="Arial" pitchFamily="34" charset="0"/>
              </a:rPr>
              <a:t>ლარი</a:t>
            </a:r>
            <a:endParaRPr lang="ka-GE" sz="1600" dirty="0">
              <a:solidFill>
                <a:srgbClr val="FFFF00"/>
              </a:solidFill>
              <a:latin typeface="+mj-lt"/>
              <a:ea typeface="Times New Roman"/>
              <a:cs typeface="Arial" pitchFamily="34" charset="0"/>
            </a:endParaRPr>
          </a:p>
        </p:txBody>
      </p:sp>
      <p:sp>
        <p:nvSpPr>
          <p:cNvPr id="21" name="Content Placeholder 5"/>
          <p:cNvSpPr txBox="1">
            <a:spLocks/>
          </p:cNvSpPr>
          <p:nvPr/>
        </p:nvSpPr>
        <p:spPr>
          <a:xfrm>
            <a:off x="5325036" y="5477324"/>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4,135,287 </a:t>
            </a:r>
            <a:r>
              <a:rPr lang="ka-GE" sz="1600" dirty="0" smtClean="0">
                <a:solidFill>
                  <a:srgbClr val="FFFF00"/>
                </a:solidFill>
                <a:latin typeface="+mj-lt"/>
                <a:ea typeface="Times New Roman"/>
                <a:cs typeface="Arial" pitchFamily="34" charset="0"/>
              </a:rPr>
              <a:t>ბენეფიციარი</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სხვადასხვა</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კომპონენტში</a:t>
            </a:r>
            <a:endParaRPr lang="ka-GE" sz="1600" dirty="0">
              <a:solidFill>
                <a:srgbClr val="FFFF00"/>
              </a:solidFill>
              <a:latin typeface="+mj-lt"/>
              <a:ea typeface="Times New Roman"/>
              <a:cs typeface="Arial" pitchFamily="34" charset="0"/>
            </a:endParaRPr>
          </a:p>
        </p:txBody>
      </p:sp>
    </p:spTree>
    <p:extLst>
      <p:ext uri="{BB962C8B-B14F-4D97-AF65-F5344CB8AC3E}">
        <p14:creationId xmlns:p14="http://schemas.microsoft.com/office/powerpoint/2010/main" val="332893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5750" y="1320648"/>
            <a:ext cx="4514850" cy="584352"/>
          </a:xfrm>
          <a:prstGeom prst="rect">
            <a:avLst/>
          </a:prstGeom>
          <a:solidFill>
            <a:srgbClr val="B82D2F"/>
          </a:solidFill>
          <a:ln>
            <a:solidFill>
              <a:srgbClr val="B82D2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spc="100" dirty="0" smtClean="0">
                <a:solidFill>
                  <a:prstClr val="white"/>
                </a:solidFill>
                <a:latin typeface="Myriad Pro" pitchFamily="34" charset="0"/>
                <a:cs typeface="Calibri" pitchFamily="34" charset="0"/>
              </a:rPr>
              <a:t>ჯდესს-ის მოდულები</a:t>
            </a:r>
            <a:endParaRPr lang="ka-GE" sz="2000" b="1" spc="100" dirty="0">
              <a:solidFill>
                <a:prstClr val="white"/>
              </a:solidFill>
              <a:latin typeface="Myriad Pro" pitchFamily="34" charset="0"/>
              <a:cs typeface="Calibri" pitchFamily="34" charset="0"/>
            </a:endParaRPr>
          </a:p>
        </p:txBody>
      </p:sp>
      <p:sp>
        <p:nvSpPr>
          <p:cNvPr id="5" name="Rectangle 4"/>
          <p:cNvSpPr/>
          <p:nvPr/>
        </p:nvSpPr>
        <p:spPr>
          <a:xfrm>
            <a:off x="5105400" y="1238040"/>
            <a:ext cx="4038600" cy="5667768"/>
          </a:xfrm>
          <a:prstGeom prst="rect">
            <a:avLst/>
          </a:prstGeom>
          <a:solidFill>
            <a:srgbClr val="B82D2F"/>
          </a:solidFill>
          <a:ln>
            <a:solidFill>
              <a:srgbClr val="B82D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txBox="1">
            <a:spLocks/>
          </p:cNvSpPr>
          <p:nvPr/>
        </p:nvSpPr>
        <p:spPr>
          <a:xfrm>
            <a:off x="5334001" y="20574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3073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7" name="Rectangle 6"/>
          <p:cNvSpPr/>
          <p:nvPr/>
        </p:nvSpPr>
        <p:spPr>
          <a:xfrm>
            <a:off x="5257800" y="1320648"/>
            <a:ext cx="3733800" cy="5843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ts val="1800"/>
              </a:spcBef>
              <a:spcAft>
                <a:spcPct val="0"/>
              </a:spcAft>
            </a:pPr>
            <a:r>
              <a:rPr lang="ka-GE" sz="2000" b="1" dirty="0">
                <a:solidFill>
                  <a:srgbClr val="C00000"/>
                </a:solidFill>
                <a:latin typeface="Myriad Pro" pitchFamily="34" charset="0"/>
                <a:cs typeface="Calibri" pitchFamily="34" charset="0"/>
              </a:rPr>
              <a:t>2014 წლის </a:t>
            </a:r>
            <a:r>
              <a:rPr lang="en-US" sz="2000" b="1" dirty="0" smtClean="0">
                <a:solidFill>
                  <a:srgbClr val="FFFF00"/>
                </a:solidFill>
                <a:latin typeface="Myriad Pro" pitchFamily="34" charset="0"/>
                <a:cs typeface="Calibri" pitchFamily="34" charset="0"/>
              </a:rPr>
              <a:t>22 </a:t>
            </a:r>
            <a:r>
              <a:rPr lang="ka-GE" sz="2000" b="1" dirty="0" smtClean="0">
                <a:solidFill>
                  <a:srgbClr val="C00000"/>
                </a:solidFill>
                <a:latin typeface="Myriad Pro" pitchFamily="34" charset="0"/>
                <a:cs typeface="Calibri" pitchFamily="34" charset="0"/>
              </a:rPr>
              <a:t>ოქტომბრის </a:t>
            </a:r>
            <a:r>
              <a:rPr lang="ka-GE" sz="2000" b="1" dirty="0">
                <a:solidFill>
                  <a:srgbClr val="C00000"/>
                </a:solidFill>
                <a:latin typeface="Myriad Pro" pitchFamily="34" charset="0"/>
                <a:cs typeface="Calibri" pitchFamily="34" charset="0"/>
              </a:rPr>
              <a:t>მდგომარეობა</a:t>
            </a:r>
            <a:endParaRPr lang="ka-GE" sz="2000" b="1" dirty="0">
              <a:solidFill>
                <a:srgbClr val="FFC000"/>
              </a:solidFill>
              <a:latin typeface="Myriad Pro" pitchFamily="34" charset="0"/>
              <a:cs typeface="Calibri" pitchFamily="34" charset="0"/>
            </a:endParaRPr>
          </a:p>
        </p:txBody>
      </p:sp>
      <p:sp>
        <p:nvSpPr>
          <p:cNvPr id="9" name="TextBox 8"/>
          <p:cNvSpPr txBox="1"/>
          <p:nvPr/>
        </p:nvSpPr>
        <p:spPr>
          <a:xfrm>
            <a:off x="381002" y="2133600"/>
            <a:ext cx="4190999"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დიალიზის მართვა</a:t>
            </a:r>
            <a:endParaRPr lang="ka-GE" sz="1600" dirty="0">
              <a:solidFill>
                <a:schemeClr val="accent2">
                  <a:lumMod val="50000"/>
                </a:schemeClr>
              </a:solidFill>
              <a:latin typeface="+mj-lt"/>
              <a:cs typeface="Arial" pitchFamily="34" charset="0"/>
            </a:endParaRPr>
          </a:p>
        </p:txBody>
      </p:sp>
      <p:sp>
        <p:nvSpPr>
          <p:cNvPr id="11" name="TextBox 10"/>
          <p:cNvSpPr txBox="1"/>
          <p:nvPr/>
        </p:nvSpPr>
        <p:spPr>
          <a:xfrm>
            <a:off x="381000" y="2562931"/>
            <a:ext cx="44196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მედიკამენტების ადმინისტრირების მოდული</a:t>
            </a:r>
            <a:endParaRPr lang="ka-GE" sz="1600" dirty="0">
              <a:solidFill>
                <a:schemeClr val="accent2">
                  <a:lumMod val="50000"/>
                </a:schemeClr>
              </a:solidFill>
              <a:latin typeface="+mj-lt"/>
              <a:cs typeface="Arial" pitchFamily="34" charset="0"/>
            </a:endParaRPr>
          </a:p>
        </p:txBody>
      </p:sp>
      <p:sp>
        <p:nvSpPr>
          <p:cNvPr id="13" name="TextBox 12"/>
          <p:cNvSpPr txBox="1"/>
          <p:nvPr/>
        </p:nvSpPr>
        <p:spPr>
          <a:xfrm>
            <a:off x="381000" y="3212067"/>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იმუნიზაცია / ვაქცინაცია</a:t>
            </a:r>
            <a:endParaRPr lang="en-US" sz="1600" dirty="0">
              <a:solidFill>
                <a:schemeClr val="accent2">
                  <a:lumMod val="50000"/>
                </a:schemeClr>
              </a:solidFill>
              <a:latin typeface="+mj-lt"/>
              <a:cs typeface="Arial" pitchFamily="34" charset="0"/>
            </a:endParaRPr>
          </a:p>
        </p:txBody>
      </p:sp>
      <p:sp>
        <p:nvSpPr>
          <p:cNvPr id="14" name="TextBox 13"/>
          <p:cNvSpPr txBox="1"/>
          <p:nvPr/>
        </p:nvSpPr>
        <p:spPr>
          <a:xfrm>
            <a:off x="381000" y="3836626"/>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მარაგების მართვის მოდული</a:t>
            </a:r>
            <a:endParaRPr lang="en-US" sz="1600" dirty="0">
              <a:solidFill>
                <a:schemeClr val="accent2">
                  <a:lumMod val="50000"/>
                </a:schemeClr>
              </a:solidFill>
              <a:latin typeface="+mj-lt"/>
              <a:cs typeface="Arial" pitchFamily="34" charset="0"/>
            </a:endParaRPr>
          </a:p>
        </p:txBody>
      </p:sp>
      <p:sp>
        <p:nvSpPr>
          <p:cNvPr id="15" name="TextBox 14"/>
          <p:cNvSpPr txBox="1"/>
          <p:nvPr/>
        </p:nvSpPr>
        <p:spPr>
          <a:xfrm>
            <a:off x="381000" y="4245354"/>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სამედიცინო მედიაციის მოდული</a:t>
            </a:r>
            <a:endParaRPr lang="en-US" sz="1600" dirty="0">
              <a:solidFill>
                <a:schemeClr val="accent2">
                  <a:lumMod val="50000"/>
                </a:schemeClr>
              </a:solidFill>
              <a:latin typeface="+mj-lt"/>
              <a:cs typeface="Arial" pitchFamily="34" charset="0"/>
            </a:endParaRPr>
          </a:p>
        </p:txBody>
      </p:sp>
      <p:sp>
        <p:nvSpPr>
          <p:cNvPr id="16" name="TextBox 15"/>
          <p:cNvSpPr txBox="1"/>
          <p:nvPr/>
        </p:nvSpPr>
        <p:spPr>
          <a:xfrm>
            <a:off x="381000" y="4609220"/>
            <a:ext cx="4267200" cy="584775"/>
          </a:xfrm>
          <a:prstGeom prst="rect">
            <a:avLst/>
          </a:prstGeom>
          <a:noFill/>
        </p:spPr>
        <p:txBody>
          <a:bodyPr wrap="square" rtlCol="0">
            <a:spAutoFit/>
          </a:bodyPr>
          <a:lstStyle/>
          <a:p>
            <a:pPr marL="342900" indent="-342900">
              <a:buFont typeface="Wingdings" pitchFamily="2" charset="2"/>
              <a:buChar char="ü"/>
            </a:pPr>
            <a:r>
              <a:rPr lang="ka-GE" sz="1600" dirty="0" smtClean="0">
                <a:solidFill>
                  <a:schemeClr val="accent2">
                    <a:lumMod val="50000"/>
                  </a:schemeClr>
                </a:solidFill>
                <a:latin typeface="+mj-lt"/>
                <a:cs typeface="Arial" pitchFamily="34" charset="0"/>
              </a:rPr>
              <a:t>ინფექციურ დაავადებათა მონიტორინგი და მართვა (ტუბი)</a:t>
            </a:r>
            <a:endParaRPr lang="en-US" sz="1600" dirty="0">
              <a:solidFill>
                <a:schemeClr val="accent2">
                  <a:lumMod val="50000"/>
                </a:schemeClr>
              </a:solidFill>
              <a:latin typeface="+mj-lt"/>
              <a:cs typeface="Arial" pitchFamily="34" charset="0"/>
            </a:endParaRPr>
          </a:p>
        </p:txBody>
      </p:sp>
      <p:sp>
        <p:nvSpPr>
          <p:cNvPr id="17" name="Content Placeholder 5"/>
          <p:cNvSpPr txBox="1">
            <a:spLocks/>
          </p:cNvSpPr>
          <p:nvPr/>
        </p:nvSpPr>
        <p:spPr>
          <a:xfrm>
            <a:off x="5334001" y="254787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48,137 </a:t>
            </a:r>
            <a:r>
              <a:rPr lang="ka-GE" sz="1600" dirty="0" smtClean="0">
                <a:solidFill>
                  <a:schemeClr val="bg1"/>
                </a:solidFill>
                <a:latin typeface="+mj-lt"/>
                <a:ea typeface="Times New Roman"/>
                <a:cs typeface="Arial" pitchFamily="34" charset="0"/>
              </a:rPr>
              <a:t>რეცეპტი</a:t>
            </a:r>
            <a:endParaRPr lang="ka-GE" sz="1600" dirty="0">
              <a:solidFill>
                <a:schemeClr val="bg1"/>
              </a:solidFill>
              <a:latin typeface="+mj-lt"/>
              <a:ea typeface="Times New Roman"/>
              <a:cs typeface="Arial" pitchFamily="34" charset="0"/>
            </a:endParaRPr>
          </a:p>
        </p:txBody>
      </p:sp>
      <p:sp>
        <p:nvSpPr>
          <p:cNvPr id="18" name="Content Placeholder 5"/>
          <p:cNvSpPr txBox="1">
            <a:spLocks/>
          </p:cNvSpPr>
          <p:nvPr/>
        </p:nvSpPr>
        <p:spPr>
          <a:xfrm>
            <a:off x="5334001" y="3043032"/>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3,069,364 </a:t>
            </a:r>
            <a:r>
              <a:rPr lang="ka-GE" sz="1600" dirty="0" smtClean="0">
                <a:solidFill>
                  <a:schemeClr val="bg1"/>
                </a:solidFill>
                <a:latin typeface="+mj-lt"/>
                <a:ea typeface="Times New Roman"/>
                <a:cs typeface="Arial" pitchFamily="34" charset="0"/>
              </a:rPr>
              <a:t>აცრა</a:t>
            </a:r>
            <a:r>
              <a:rPr lang="ka-GE" sz="1600" b="1" dirty="0" smtClean="0">
                <a:solidFill>
                  <a:schemeClr val="bg1"/>
                </a:solidFill>
                <a:latin typeface="+mj-lt"/>
                <a:ea typeface="Times New Roman"/>
                <a:cs typeface="Arial" pitchFamily="34" charset="0"/>
              </a:rPr>
              <a:t>, 620,693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19" name="Content Placeholder 5"/>
          <p:cNvSpPr txBox="1">
            <a:spLocks/>
          </p:cNvSpPr>
          <p:nvPr/>
        </p:nvSpPr>
        <p:spPr>
          <a:xfrm>
            <a:off x="5338483" y="3777303"/>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7,000 </a:t>
            </a:r>
            <a:r>
              <a:rPr lang="ka-GE" sz="1600" dirty="0" smtClean="0">
                <a:solidFill>
                  <a:schemeClr val="bg1"/>
                </a:solidFill>
                <a:latin typeface="+mj-lt"/>
                <a:ea typeface="Times New Roman"/>
                <a:cs typeface="Arial" pitchFamily="34" charset="0"/>
              </a:rPr>
              <a:t>ტრანზაქცია</a:t>
            </a:r>
            <a:endParaRPr lang="ka-GE" sz="1600" dirty="0">
              <a:solidFill>
                <a:schemeClr val="bg1"/>
              </a:solidFill>
              <a:latin typeface="+mj-lt"/>
              <a:ea typeface="Times New Roman"/>
              <a:cs typeface="Arial" pitchFamily="34" charset="0"/>
            </a:endParaRPr>
          </a:p>
        </p:txBody>
      </p:sp>
      <p:sp>
        <p:nvSpPr>
          <p:cNvPr id="20" name="Content Placeholder 5"/>
          <p:cNvSpPr txBox="1">
            <a:spLocks/>
          </p:cNvSpPr>
          <p:nvPr/>
        </p:nvSpPr>
        <p:spPr>
          <a:xfrm>
            <a:off x="5334001" y="4186031"/>
            <a:ext cx="3850342"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23,239 </a:t>
            </a:r>
            <a:r>
              <a:rPr lang="ka-GE" sz="1600" dirty="0" smtClean="0">
                <a:solidFill>
                  <a:schemeClr val="bg1"/>
                </a:solidFill>
                <a:latin typeface="+mj-lt"/>
                <a:ea typeface="Times New Roman"/>
                <a:cs typeface="Arial" pitchFamily="34" charset="0"/>
              </a:rPr>
              <a:t>განაცხადი</a:t>
            </a:r>
            <a:endParaRPr lang="ka-GE" sz="1600" dirty="0">
              <a:solidFill>
                <a:schemeClr val="bg1"/>
              </a:solidFill>
              <a:latin typeface="+mj-lt"/>
              <a:ea typeface="Times New Roman"/>
              <a:cs typeface="Arial" pitchFamily="34" charset="0"/>
            </a:endParaRPr>
          </a:p>
        </p:txBody>
      </p:sp>
      <p:sp>
        <p:nvSpPr>
          <p:cNvPr id="21" name="Content Placeholder 5"/>
          <p:cNvSpPr txBox="1">
            <a:spLocks/>
          </p:cNvSpPr>
          <p:nvPr/>
        </p:nvSpPr>
        <p:spPr>
          <a:xfrm>
            <a:off x="5334001" y="4673007"/>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chemeClr val="bg1"/>
                </a:solidFill>
                <a:latin typeface="+mj-lt"/>
                <a:ea typeface="Times New Roman"/>
                <a:cs typeface="Arial" pitchFamily="34" charset="0"/>
              </a:rPr>
              <a:t>46,346 </a:t>
            </a:r>
            <a:r>
              <a:rPr lang="ka-GE" sz="1600" dirty="0" smtClean="0">
                <a:solidFill>
                  <a:schemeClr val="bg1"/>
                </a:solidFill>
                <a:latin typeface="+mj-lt"/>
                <a:ea typeface="Times New Roman"/>
                <a:cs typeface="Arial" pitchFamily="34" charset="0"/>
              </a:rPr>
              <a:t>ბენეფიციარი</a:t>
            </a:r>
            <a:endParaRPr lang="ka-GE" sz="1600" dirty="0">
              <a:solidFill>
                <a:schemeClr val="bg1"/>
              </a:solidFill>
              <a:latin typeface="+mj-lt"/>
              <a:ea typeface="Times New Roman"/>
              <a:cs typeface="Arial" pitchFamily="34" charset="0"/>
            </a:endParaRPr>
          </a:p>
        </p:txBody>
      </p:sp>
      <p:sp>
        <p:nvSpPr>
          <p:cNvPr id="22" name="Content Placeholder 5"/>
          <p:cNvSpPr txBox="1">
            <a:spLocks/>
          </p:cNvSpPr>
          <p:nvPr/>
        </p:nvSpPr>
        <p:spPr>
          <a:xfrm>
            <a:off x="838200" y="5791200"/>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Arial" pitchFamily="34" charset="0"/>
              <a:buChar char="•"/>
            </a:pPr>
            <a:r>
              <a:rPr lang="ka-GE" sz="1600" b="1" dirty="0" smtClean="0">
                <a:solidFill>
                  <a:schemeClr val="bg1"/>
                </a:solidFill>
                <a:latin typeface="+mj-lt"/>
                <a:ea typeface="Times New Roman"/>
                <a:cs typeface="Arial" pitchFamily="34" charset="0"/>
              </a:rPr>
              <a:t>289,142,147 ლარი </a:t>
            </a:r>
            <a:endParaRPr lang="ka-GE" sz="1600" b="1" dirty="0">
              <a:solidFill>
                <a:schemeClr val="bg1"/>
              </a:solidFill>
              <a:latin typeface="+mj-lt"/>
              <a:ea typeface="Times New Roman"/>
              <a:cs typeface="Arial" pitchFamily="34" charset="0"/>
            </a:endParaRPr>
          </a:p>
        </p:txBody>
      </p:sp>
      <p:sp>
        <p:nvSpPr>
          <p:cNvPr id="23" name="TextBox 22"/>
          <p:cNvSpPr txBox="1"/>
          <p:nvPr/>
        </p:nvSpPr>
        <p:spPr>
          <a:xfrm>
            <a:off x="409575" y="5222802"/>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FF00"/>
                </a:solidFill>
                <a:latin typeface="+mj-lt"/>
                <a:cs typeface="Arial" pitchFamily="34" charset="0"/>
              </a:rPr>
              <a:t>სამედიცინო საქმიანობის რეგულირება</a:t>
            </a:r>
            <a:endParaRPr lang="en-US" sz="1600" dirty="0">
              <a:solidFill>
                <a:srgbClr val="FFFF00"/>
              </a:solidFill>
              <a:latin typeface="+mj-lt"/>
              <a:cs typeface="Arial" pitchFamily="34" charset="0"/>
            </a:endParaRPr>
          </a:p>
        </p:txBody>
      </p:sp>
      <p:sp>
        <p:nvSpPr>
          <p:cNvPr id="24" name="TextBox 23"/>
          <p:cNvSpPr txBox="1"/>
          <p:nvPr/>
        </p:nvSpPr>
        <p:spPr>
          <a:xfrm>
            <a:off x="381000" y="5861329"/>
            <a:ext cx="4267200" cy="338554"/>
          </a:xfrm>
          <a:prstGeom prst="rect">
            <a:avLst/>
          </a:prstGeom>
          <a:noFill/>
        </p:spPr>
        <p:txBody>
          <a:bodyPr wrap="square" rtlCol="0">
            <a:spAutoFit/>
          </a:bodyPr>
          <a:lstStyle/>
          <a:p>
            <a:pPr marL="342900" indent="-342900">
              <a:buFont typeface="Wingdings" pitchFamily="2" charset="2"/>
              <a:buChar char="ü"/>
            </a:pPr>
            <a:r>
              <a:rPr lang="ka-GE" sz="1600" dirty="0" smtClean="0">
                <a:solidFill>
                  <a:srgbClr val="FFFF00"/>
                </a:solidFill>
                <a:latin typeface="+mj-lt"/>
                <a:cs typeface="Arial" pitchFamily="34" charset="0"/>
              </a:rPr>
              <a:t>ფარმაცევტული საქმიანობა</a:t>
            </a:r>
            <a:endParaRPr lang="en-US" sz="1600" dirty="0">
              <a:solidFill>
                <a:srgbClr val="FFFF00"/>
              </a:solidFill>
              <a:latin typeface="+mj-lt"/>
              <a:cs typeface="Arial" pitchFamily="34" charset="0"/>
            </a:endParaRPr>
          </a:p>
        </p:txBody>
      </p:sp>
      <p:sp>
        <p:nvSpPr>
          <p:cNvPr id="25" name="Content Placeholder 5"/>
          <p:cNvSpPr txBox="1">
            <a:spLocks/>
          </p:cNvSpPr>
          <p:nvPr/>
        </p:nvSpPr>
        <p:spPr>
          <a:xfrm>
            <a:off x="5334001" y="5163479"/>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40,325 </a:t>
            </a:r>
            <a:r>
              <a:rPr lang="ka-GE" sz="1600" dirty="0" smtClean="0">
                <a:solidFill>
                  <a:srgbClr val="FFFF00"/>
                </a:solidFill>
                <a:latin typeface="+mj-lt"/>
                <a:ea typeface="Times New Roman"/>
                <a:cs typeface="Arial" pitchFamily="34" charset="0"/>
              </a:rPr>
              <a:t>სამედ.პერსონალი /</a:t>
            </a:r>
            <a:r>
              <a:rPr lang="ka-GE" sz="1600" b="1" dirty="0" smtClean="0">
                <a:solidFill>
                  <a:srgbClr val="FFFF00"/>
                </a:solidFill>
                <a:latin typeface="+mj-lt"/>
                <a:ea typeface="Times New Roman"/>
                <a:cs typeface="Arial" pitchFamily="34" charset="0"/>
              </a:rPr>
              <a:t> 1,575 </a:t>
            </a:r>
            <a:r>
              <a:rPr lang="ka-GE" sz="1600" dirty="0" smtClean="0">
                <a:solidFill>
                  <a:srgbClr val="FFFF00"/>
                </a:solidFill>
                <a:latin typeface="+mj-lt"/>
                <a:ea typeface="Times New Roman"/>
                <a:cs typeface="Arial" pitchFamily="34" charset="0"/>
              </a:rPr>
              <a:t>სამედ. დაწესებულება</a:t>
            </a:r>
            <a:endParaRPr lang="ka-GE" sz="1600" dirty="0">
              <a:solidFill>
                <a:srgbClr val="FFFF00"/>
              </a:solidFill>
              <a:latin typeface="+mj-lt"/>
              <a:ea typeface="Times New Roman"/>
              <a:cs typeface="Arial" pitchFamily="34" charset="0"/>
            </a:endParaRPr>
          </a:p>
        </p:txBody>
      </p:sp>
      <p:sp>
        <p:nvSpPr>
          <p:cNvPr id="26" name="Content Placeholder 5"/>
          <p:cNvSpPr txBox="1">
            <a:spLocks/>
          </p:cNvSpPr>
          <p:nvPr/>
        </p:nvSpPr>
        <p:spPr>
          <a:xfrm>
            <a:off x="5329519" y="5802006"/>
            <a:ext cx="3505200" cy="457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a:lstStyle>
          <a:p>
            <a:pPr fontAlgn="ctr">
              <a:lnSpc>
                <a:spcPct val="120000"/>
              </a:lnSpc>
              <a:buFont typeface="Wingdings" panose="05000000000000000000" pitchFamily="2" charset="2"/>
              <a:buChar char="§"/>
            </a:pPr>
            <a:r>
              <a:rPr lang="ka-GE" sz="1600" b="1" dirty="0" smtClean="0">
                <a:solidFill>
                  <a:srgbClr val="FFFF00"/>
                </a:solidFill>
                <a:latin typeface="+mj-lt"/>
                <a:ea typeface="Times New Roman"/>
                <a:cs typeface="Arial" pitchFamily="34" charset="0"/>
              </a:rPr>
              <a:t>10,779 </a:t>
            </a:r>
            <a:r>
              <a:rPr lang="ka-GE" sz="1600" dirty="0" smtClean="0">
                <a:solidFill>
                  <a:srgbClr val="FFFF00"/>
                </a:solidFill>
                <a:latin typeface="+mj-lt"/>
                <a:ea typeface="Times New Roman"/>
                <a:cs typeface="Arial" pitchFamily="34" charset="0"/>
              </a:rPr>
              <a:t>ფარმაცევტული</a:t>
            </a:r>
            <a:r>
              <a:rPr lang="ka-GE" sz="1600" b="1" dirty="0" smtClean="0">
                <a:solidFill>
                  <a:srgbClr val="FFFF00"/>
                </a:solidFill>
                <a:latin typeface="+mj-lt"/>
                <a:ea typeface="Times New Roman"/>
                <a:cs typeface="Arial" pitchFamily="34" charset="0"/>
              </a:rPr>
              <a:t> </a:t>
            </a:r>
            <a:r>
              <a:rPr lang="ka-GE" sz="1600" dirty="0" smtClean="0">
                <a:solidFill>
                  <a:srgbClr val="FFFF00"/>
                </a:solidFill>
                <a:latin typeface="+mj-lt"/>
                <a:ea typeface="Times New Roman"/>
                <a:cs typeface="Arial" pitchFamily="34" charset="0"/>
              </a:rPr>
              <a:t>პროდუქტი</a:t>
            </a:r>
            <a:r>
              <a:rPr lang="ka-GE" sz="1600" b="1" dirty="0">
                <a:solidFill>
                  <a:srgbClr val="FFFF00"/>
                </a:solidFill>
                <a:latin typeface="+mj-lt"/>
                <a:ea typeface="Times New Roman"/>
                <a:cs typeface="Arial" pitchFamily="34" charset="0"/>
              </a:rPr>
              <a:t> </a:t>
            </a:r>
            <a:r>
              <a:rPr lang="ka-GE" sz="1600" b="1" dirty="0" smtClean="0">
                <a:solidFill>
                  <a:srgbClr val="FFFF00"/>
                </a:solidFill>
                <a:latin typeface="+mj-lt"/>
                <a:ea typeface="Times New Roman"/>
                <a:cs typeface="Arial" pitchFamily="34" charset="0"/>
              </a:rPr>
              <a:t>/ 4,170 </a:t>
            </a:r>
            <a:r>
              <a:rPr lang="ka-GE" sz="1600" dirty="0" smtClean="0">
                <a:solidFill>
                  <a:srgbClr val="FFFF00"/>
                </a:solidFill>
                <a:latin typeface="+mj-lt"/>
                <a:ea typeface="Times New Roman"/>
                <a:cs typeface="Arial" pitchFamily="34" charset="0"/>
              </a:rPr>
              <a:t>ფარმაცევტული დაწესებულება</a:t>
            </a:r>
            <a:endParaRPr lang="ka-GE" sz="1600" dirty="0">
              <a:solidFill>
                <a:srgbClr val="FFFF00"/>
              </a:solidFill>
              <a:latin typeface="+mj-lt"/>
              <a:ea typeface="Times New Roman"/>
              <a:cs typeface="Arial" pitchFamily="34" charset="0"/>
            </a:endParaRPr>
          </a:p>
        </p:txBody>
      </p:sp>
    </p:spTree>
    <p:extLst>
      <p:ext uri="{BB962C8B-B14F-4D97-AF65-F5344CB8AC3E}">
        <p14:creationId xmlns:p14="http://schemas.microsoft.com/office/powerpoint/2010/main" val="474373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219200"/>
            <a:ext cx="4520149" cy="609600"/>
          </a:xfrm>
        </p:spPr>
        <p:txBody>
          <a:bodyPr/>
          <a:lstStyle/>
          <a:p>
            <a:r>
              <a:rPr lang="ka-GE" sz="1800" dirty="0" smtClean="0">
                <a:solidFill>
                  <a:schemeClr val="accent2">
                    <a:lumMod val="50000"/>
                  </a:schemeClr>
                </a:solidFill>
                <a:cs typeface="Arial" pitchFamily="34" charset="0"/>
              </a:rPr>
              <a:t>ჯდესს: </a:t>
            </a:r>
            <a:r>
              <a:rPr lang="ka-GE" sz="1800" dirty="0">
                <a:solidFill>
                  <a:schemeClr val="accent2">
                    <a:lumMod val="50000"/>
                  </a:schemeClr>
                </a:solidFill>
                <a:cs typeface="Arial" pitchFamily="34" charset="0"/>
              </a:rPr>
              <a:t>დაწყებიდან </a:t>
            </a:r>
            <a:r>
              <a:rPr lang="ka-GE" sz="1800" dirty="0" smtClean="0">
                <a:solidFill>
                  <a:schemeClr val="accent2">
                    <a:lumMod val="50000"/>
                  </a:schemeClr>
                </a:solidFill>
                <a:cs typeface="Arial" pitchFamily="34" charset="0"/>
              </a:rPr>
              <a:t>დღემდე</a:t>
            </a:r>
            <a:r>
              <a:rPr lang="en-US" sz="1800" dirty="0" smtClean="0">
                <a:solidFill>
                  <a:srgbClr val="FF0000"/>
                </a:solidFill>
                <a:cs typeface="Arial" pitchFamily="34" charset="0"/>
              </a:rPr>
              <a:t> </a:t>
            </a:r>
            <a:r>
              <a:rPr lang="en-US" sz="1800" dirty="0" err="1" smtClean="0">
                <a:solidFill>
                  <a:srgbClr val="FF0000"/>
                </a:solidFill>
                <a:cs typeface="Arial" pitchFamily="34" charset="0"/>
              </a:rPr>
              <a:t>magla</a:t>
            </a:r>
            <a:r>
              <a:rPr lang="en-US" sz="1800" dirty="0" smtClean="0">
                <a:solidFill>
                  <a:srgbClr val="FF0000"/>
                </a:solidFill>
                <a:cs typeface="Arial" pitchFamily="34" charset="0"/>
              </a:rPr>
              <a:t> </a:t>
            </a:r>
            <a:r>
              <a:rPr lang="en-US" sz="1800" dirty="0" err="1" smtClean="0">
                <a:solidFill>
                  <a:srgbClr val="FF0000"/>
                </a:solidFill>
                <a:cs typeface="Arial" pitchFamily="34" charset="0"/>
              </a:rPr>
              <a:t>avitanot</a:t>
            </a:r>
            <a:endParaRPr lang="en-US" sz="1800" dirty="0">
              <a:solidFill>
                <a:srgbClr val="FF0000"/>
              </a:solidFill>
            </a:endParaRPr>
          </a:p>
        </p:txBody>
      </p:sp>
      <p:graphicFrame>
        <p:nvGraphicFramePr>
          <p:cNvPr id="5" name="Diagram 4" descr="Circle Arrow Process"/>
          <p:cNvGraphicFramePr/>
          <p:nvPr>
            <p:extLst>
              <p:ext uri="{D42A27DB-BD31-4B8C-83A1-F6EECF244321}">
                <p14:modId xmlns:p14="http://schemas.microsoft.com/office/powerpoint/2010/main" val="1425126007"/>
              </p:ext>
            </p:extLst>
          </p:nvPr>
        </p:nvGraphicFramePr>
        <p:xfrm>
          <a:off x="2971800" y="533400"/>
          <a:ext cx="5922264" cy="5824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893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700" y="1219200"/>
            <a:ext cx="3733800" cy="609600"/>
          </a:xfrm>
        </p:spPr>
        <p:txBody>
          <a:bodyPr/>
          <a:lstStyle/>
          <a:p>
            <a:r>
              <a:rPr lang="ka-GE" sz="1800" dirty="0" smtClean="0">
                <a:solidFill>
                  <a:schemeClr val="accent2">
                    <a:lumMod val="50000"/>
                  </a:schemeClr>
                </a:solidFill>
              </a:rPr>
              <a:t>ჯდესს</a:t>
            </a:r>
            <a:r>
              <a:rPr lang="en-US" sz="1800" dirty="0" smtClean="0">
                <a:solidFill>
                  <a:schemeClr val="accent2">
                    <a:lumMod val="50000"/>
                  </a:schemeClr>
                </a:solidFill>
              </a:rPr>
              <a:t>:</a:t>
            </a:r>
            <a:r>
              <a:rPr lang="ka-GE" sz="1800" dirty="0" smtClean="0">
                <a:solidFill>
                  <a:schemeClr val="accent2">
                    <a:lumMod val="50000"/>
                  </a:schemeClr>
                </a:solidFill>
              </a:rPr>
              <a:t> ჩართული მხარეები</a:t>
            </a:r>
            <a:endParaRPr lang="en-US" sz="1800" dirty="0">
              <a:solidFill>
                <a:schemeClr val="accent2">
                  <a:lumMod val="50000"/>
                </a:schemeClr>
              </a:solidFill>
            </a:endParaRPr>
          </a:p>
        </p:txBody>
      </p:sp>
      <p:grpSp>
        <p:nvGrpSpPr>
          <p:cNvPr id="6" name="Group 5"/>
          <p:cNvGrpSpPr/>
          <p:nvPr/>
        </p:nvGrpSpPr>
        <p:grpSpPr>
          <a:xfrm>
            <a:off x="4357798" y="1729366"/>
            <a:ext cx="4557602" cy="1487881"/>
            <a:chOff x="4646661" y="-468951"/>
            <a:chExt cx="4557602" cy="1487881"/>
          </a:xfrm>
        </p:grpSpPr>
        <p:sp>
          <p:nvSpPr>
            <p:cNvPr id="7" name="Rectangle 6"/>
            <p:cNvSpPr/>
            <p:nvPr/>
          </p:nvSpPr>
          <p:spPr>
            <a:xfrm>
              <a:off x="4646661" y="-256229"/>
              <a:ext cx="33844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ctangle 7"/>
            <p:cNvSpPr/>
            <p:nvPr/>
          </p:nvSpPr>
          <p:spPr>
            <a:xfrm>
              <a:off x="5114098" y="-468951"/>
              <a:ext cx="409016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საქართველოს შრომის, ჯანმრთელობისა და სოციალური დაცვის სამინისტრო</a:t>
              </a: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სოციალური მომსახურების სააგენტო</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დაავადებათა კონტროლის ეროვნული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სამედიცინო მედიაციის </a:t>
              </a:r>
              <a:r>
                <a:rPr lang="ka-GE" sz="1200" b="1" dirty="0" smtClean="0">
                  <a:solidFill>
                    <a:schemeClr val="accent2">
                      <a:lumMod val="50000"/>
                    </a:schemeClr>
                  </a:solidFill>
                </a:rPr>
                <a:t>სამსახური</a:t>
              </a:r>
              <a:endParaRPr lang="en-US" sz="1200" b="1" kern="1200" dirty="0">
                <a:solidFill>
                  <a:schemeClr val="accent2">
                    <a:lumMod val="50000"/>
                  </a:schemeClr>
                </a:solidFill>
              </a:endParaRPr>
            </a:p>
            <a:p>
              <a:pPr marL="171450" lvl="1" indent="-171450" algn="l" defTabSz="533400">
                <a:lnSpc>
                  <a:spcPct val="90000"/>
                </a:lnSpc>
                <a:spcBef>
                  <a:spcPct val="0"/>
                </a:spcBef>
                <a:spcAft>
                  <a:spcPct val="15000"/>
                </a:spcAft>
                <a:buFont typeface="Wingdings" panose="05000000000000000000" pitchFamily="2" charset="2"/>
                <a:buChar char="§"/>
              </a:pPr>
              <a:r>
                <a:rPr lang="ka-GE" sz="1200" b="1" kern="1200" dirty="0" smtClean="0">
                  <a:solidFill>
                    <a:schemeClr val="accent2">
                      <a:lumMod val="50000"/>
                    </a:schemeClr>
                  </a:solidFill>
                </a:rPr>
                <a:t>სამედიცინო საქმიანობის რეგულირების სააგენტო</a:t>
              </a:r>
              <a:endParaRPr lang="en-US" sz="1200" b="1" kern="1200" dirty="0">
                <a:solidFill>
                  <a:schemeClr val="accent2">
                    <a:lumMod val="50000"/>
                  </a:schemeClr>
                </a:solidFill>
              </a:endParaRPr>
            </a:p>
          </p:txBody>
        </p:sp>
      </p:grpSp>
      <p:grpSp>
        <p:nvGrpSpPr>
          <p:cNvPr id="12" name="Group 11"/>
          <p:cNvGrpSpPr/>
          <p:nvPr/>
        </p:nvGrpSpPr>
        <p:grpSpPr>
          <a:xfrm>
            <a:off x="2029268" y="3474633"/>
            <a:ext cx="3609532" cy="1300559"/>
            <a:chOff x="5111752" y="1404329"/>
            <a:chExt cx="3609532" cy="1300559"/>
          </a:xfrm>
        </p:grpSpPr>
        <p:sp>
          <p:nvSpPr>
            <p:cNvPr id="13" name="Rectangle 12"/>
            <p:cNvSpPr/>
            <p:nvPr/>
          </p:nvSpPr>
          <p:spPr>
            <a:xfrm>
              <a:off x="5111752" y="1429729"/>
              <a:ext cx="3003000" cy="127515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5217849" y="1404329"/>
              <a:ext cx="3503435" cy="12751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ამბულატორიული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სტაციონარული ტიპის დაწესებულებები</a:t>
              </a:r>
              <a:endParaRPr lang="en-US" sz="1200" b="1" dirty="0">
                <a:solidFill>
                  <a:schemeClr val="accent2">
                    <a:lumMod val="50000"/>
                  </a:schemeClr>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სოფლის ექიმები</a:t>
              </a:r>
              <a:endParaRPr lang="en-US" sz="1200" b="1" dirty="0">
                <a:solidFill>
                  <a:schemeClr val="accent2">
                    <a:lumMod val="50000"/>
                  </a:schemeClr>
                </a:solidFill>
              </a:endParaRPr>
            </a:p>
          </p:txBody>
        </p:sp>
      </p:grpSp>
      <p:grpSp>
        <p:nvGrpSpPr>
          <p:cNvPr id="18" name="Group 17"/>
          <p:cNvGrpSpPr/>
          <p:nvPr/>
        </p:nvGrpSpPr>
        <p:grpSpPr>
          <a:xfrm>
            <a:off x="3810086" y="4932759"/>
            <a:ext cx="4190914" cy="1760134"/>
            <a:chOff x="3915884" y="2884323"/>
            <a:chExt cx="4190914" cy="1760134"/>
          </a:xfrm>
        </p:grpSpPr>
        <p:sp>
          <p:nvSpPr>
            <p:cNvPr id="19" name="Rectangle 18"/>
            <p:cNvSpPr/>
            <p:nvPr/>
          </p:nvSpPr>
          <p:spPr>
            <a:xfrm>
              <a:off x="3915884" y="2884323"/>
              <a:ext cx="3340828" cy="162043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4296798" y="3024023"/>
              <a:ext cx="3810000" cy="1620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საქართველოს ფინანსთა სამინისტრო - სახელმწიფო </a:t>
              </a:r>
              <a:r>
                <a:rPr lang="ka-GE" sz="1200" b="1" dirty="0">
                  <a:solidFill>
                    <a:srgbClr val="FF0000"/>
                  </a:solidFill>
                </a:rPr>
                <a:t>ხაზინა/საბაჟო დეპარტამენტი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სადაზღვევო და ფარმაცევტული ინდუსტრიები</a:t>
              </a:r>
              <a:endParaRPr lang="en-US" sz="1200" b="1" dirty="0">
                <a:solidFill>
                  <a:srgbClr val="FFFF00"/>
                </a:solidFill>
              </a:endParaRP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rgbClr val="FFFF00"/>
                  </a:solidFill>
                </a:rPr>
                <a:t>მოქალაქეები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თბილისის მერია</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სასჯელააღსრულებისა და პრობაციის სამინისტრო</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ნარკომანიის ცენტრი</a:t>
              </a:r>
            </a:p>
            <a:p>
              <a:pPr marL="171450" lvl="1" indent="-171450" defTabSz="533400">
                <a:lnSpc>
                  <a:spcPct val="90000"/>
                </a:lnSpc>
                <a:spcBef>
                  <a:spcPct val="0"/>
                </a:spcBef>
                <a:spcAft>
                  <a:spcPct val="15000"/>
                </a:spcAft>
                <a:buFont typeface="Wingdings" panose="05000000000000000000" pitchFamily="2" charset="2"/>
                <a:buChar char="§"/>
              </a:pPr>
              <a:r>
                <a:rPr lang="ka-GE" sz="1200" b="1" dirty="0">
                  <a:solidFill>
                    <a:schemeClr val="accent2">
                      <a:lumMod val="50000"/>
                    </a:schemeClr>
                  </a:solidFill>
                </a:rPr>
                <a:t>აჭარის ჯანდაცვის სამინისტრო</a:t>
              </a:r>
              <a:endParaRPr lang="en-US" sz="1200" b="1" dirty="0">
                <a:solidFill>
                  <a:schemeClr val="accent2">
                    <a:lumMod val="50000"/>
                  </a:schemeClr>
                </a:solidFill>
              </a:endParaRPr>
            </a:p>
          </p:txBody>
        </p:sp>
      </p:grpSp>
      <p:sp>
        <p:nvSpPr>
          <p:cNvPr id="4" name="Block Arc 3"/>
          <p:cNvSpPr/>
          <p:nvPr/>
        </p:nvSpPr>
        <p:spPr bwMode="auto">
          <a:xfrm rot="16200000">
            <a:off x="3804100" y="1604947"/>
            <a:ext cx="1828800" cy="1524000"/>
          </a:xfrm>
          <a:prstGeom prst="blockArc">
            <a:avLst/>
          </a:prstGeom>
          <a:solidFill>
            <a:schemeClr val="accent2">
              <a:lumMod val="75000"/>
            </a:schemeClr>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7" name="Block Arc 26"/>
          <p:cNvSpPr/>
          <p:nvPr/>
        </p:nvSpPr>
        <p:spPr bwMode="auto">
          <a:xfrm rot="16200000">
            <a:off x="1295400" y="3276600"/>
            <a:ext cx="1828800" cy="1524000"/>
          </a:xfrm>
          <a:prstGeom prst="blockArc">
            <a:avLst/>
          </a:prstGeom>
          <a:solidFill>
            <a:schemeClr val="accent3">
              <a:lumMod val="85000"/>
            </a:schemeClr>
          </a:solidFill>
          <a:ln w="9525" cap="flat" cmpd="sng" algn="ctr">
            <a:solidFill>
              <a:schemeClr val="accent3">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
        <p:nvSpPr>
          <p:cNvPr id="28" name="Block Arc 27"/>
          <p:cNvSpPr/>
          <p:nvPr/>
        </p:nvSpPr>
        <p:spPr bwMode="auto">
          <a:xfrm rot="16200000">
            <a:off x="3124200" y="5041893"/>
            <a:ext cx="1828800" cy="1524000"/>
          </a:xfrm>
          <a:prstGeom prst="blockArc">
            <a:avLst/>
          </a:prstGeom>
          <a:solidFill>
            <a:srgbClr val="C00000"/>
          </a:solidFill>
          <a:ln w="9525" cap="flat" cmpd="sng" algn="ctr">
            <a:solidFill>
              <a:srgbClr val="AD2D3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1447982801"/>
      </p:ext>
    </p:extLst>
  </p:cSld>
  <p:clrMapOvr>
    <a:masterClrMapping/>
  </p:clrMapOvr>
  <p:timing>
    <p:tnLst>
      <p:par>
        <p:cTn id="1" dur="indefinite" restart="never" nodeType="tmRoot"/>
      </p:par>
    </p:tnLst>
  </p:timing>
</p:sld>
</file>

<file path=ppt/theme/theme1.xml><?xml version="1.0" encoding="utf-8"?>
<a:theme xmlns:a="http://schemas.openxmlformats.org/drawingml/2006/main" name="HSSP ppt template_geo">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TS102901024">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Presentation2</Template>
  <TotalTime>20113</TotalTime>
  <Words>816</Words>
  <Application>Microsoft Office PowerPoint</Application>
  <PresentationFormat>On-screen Show (4:3)</PresentationFormat>
  <Paragraphs>180</Paragraphs>
  <Slides>20</Slides>
  <Notes>16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20</vt:i4>
      </vt:variant>
    </vt:vector>
  </HeadingPairs>
  <TitlesOfParts>
    <vt:vector size="33" baseType="lpstr">
      <vt:lpstr>Arial</vt:lpstr>
      <vt:lpstr>Calibri</vt:lpstr>
      <vt:lpstr>Franklin Gothic Medium</vt:lpstr>
      <vt:lpstr>KA_LITERATURULI</vt:lpstr>
      <vt:lpstr>KA_LITERATURULI_MT</vt:lpstr>
      <vt:lpstr>Myriad Pro</vt:lpstr>
      <vt:lpstr>Sylfaen</vt:lpstr>
      <vt:lpstr>Times</vt:lpstr>
      <vt:lpstr>Times New Roman</vt:lpstr>
      <vt:lpstr>Verdana</vt:lpstr>
      <vt:lpstr>Wingdings</vt:lpstr>
      <vt:lpstr>HSSP ppt template_geo</vt:lpstr>
      <vt:lpstr>3_TS102901024</vt:lpstr>
      <vt:lpstr>ჯანმრთელობის დაცვის  ერთიანი საინფორმაციო  სისტემა</vt:lpstr>
      <vt:lpstr>დღევანდელი პრეზენტაციის თემები</vt:lpstr>
      <vt:lpstr>PowerPoint Presentation</vt:lpstr>
      <vt:lpstr>PowerPoint Presentation</vt:lpstr>
      <vt:lpstr>PowerPoint Presentation</vt:lpstr>
      <vt:lpstr>PowerPoint Presentation</vt:lpstr>
      <vt:lpstr>PowerPoint Presentation</vt:lpstr>
      <vt:lpstr>ჯდესს: დაწყებიდან დღემდე magla avitanot</vt:lpstr>
      <vt:lpstr>ჯდესს: ჩართული მხარეები</vt:lpstr>
      <vt:lpstr>PowerPoint Presentation</vt:lpstr>
      <vt:lpstr>სცენარი - I ჯდესს მართვისათვის მომსახურების  შესყიდვა შჯსდს მიერ</vt:lpstr>
      <vt:lpstr>სცენარი - II ჯდესს მართვა შჯსდს მიერ</vt:lpstr>
      <vt:lpstr>სცენარი - III ჯდესს მართვა შჯსდს მიერ</vt:lpstr>
      <vt:lpstr>ფინანსური და საკადრო რესურსი  სცენარების მიხედვით  sxvanairi </vt:lpstr>
      <vt:lpstr>გადაბარების პროცესის შესაძლო სირთულეები</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Teona</dc:creator>
  <cp:lastModifiedBy>Alexander TURDZILADZE</cp:lastModifiedBy>
  <cp:revision>158</cp:revision>
  <cp:lastPrinted>2013-09-13T07:37:16Z</cp:lastPrinted>
  <dcterms:created xsi:type="dcterms:W3CDTF">2006-08-16T00:00:00Z</dcterms:created>
  <dcterms:modified xsi:type="dcterms:W3CDTF">2014-10-29T06:45:59Z</dcterms:modified>
</cp:coreProperties>
</file>